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5" r:id="rId2"/>
  </p:sldMasterIdLst>
  <p:notesMasterIdLst>
    <p:notesMasterId r:id="rId63"/>
  </p:notesMasterIdLst>
  <p:sldIdLst>
    <p:sldId id="745" r:id="rId3"/>
    <p:sldId id="850" r:id="rId4"/>
    <p:sldId id="1051" r:id="rId5"/>
    <p:sldId id="1057" r:id="rId6"/>
    <p:sldId id="1058" r:id="rId7"/>
    <p:sldId id="1059" r:id="rId8"/>
    <p:sldId id="1060" r:id="rId9"/>
    <p:sldId id="851" r:id="rId10"/>
    <p:sldId id="1064" r:id="rId11"/>
    <p:sldId id="1070" r:id="rId12"/>
    <p:sldId id="1069" r:id="rId13"/>
    <p:sldId id="1065" r:id="rId14"/>
    <p:sldId id="1068" r:id="rId15"/>
    <p:sldId id="1067" r:id="rId16"/>
    <p:sldId id="858" r:id="rId17"/>
    <p:sldId id="1033" r:id="rId18"/>
    <p:sldId id="843" r:id="rId19"/>
    <p:sldId id="864" r:id="rId20"/>
    <p:sldId id="865" r:id="rId21"/>
    <p:sldId id="866" r:id="rId22"/>
    <p:sldId id="868" r:id="rId23"/>
    <p:sldId id="878" r:id="rId24"/>
    <p:sldId id="1011" r:id="rId25"/>
    <p:sldId id="844" r:id="rId26"/>
    <p:sldId id="1012" r:id="rId27"/>
    <p:sldId id="879" r:id="rId28"/>
    <p:sldId id="882" r:id="rId29"/>
    <p:sldId id="1015" r:id="rId30"/>
    <p:sldId id="1016" r:id="rId31"/>
    <p:sldId id="1037" r:id="rId32"/>
    <p:sldId id="1038" r:id="rId33"/>
    <p:sldId id="1039" r:id="rId34"/>
    <p:sldId id="1041" r:id="rId35"/>
    <p:sldId id="1042" r:id="rId36"/>
    <p:sldId id="1043" r:id="rId37"/>
    <p:sldId id="1017" r:id="rId38"/>
    <p:sldId id="1018" r:id="rId39"/>
    <p:sldId id="1019" r:id="rId40"/>
    <p:sldId id="1044" r:id="rId41"/>
    <p:sldId id="1045" r:id="rId42"/>
    <p:sldId id="1046" r:id="rId43"/>
    <p:sldId id="1049" r:id="rId44"/>
    <p:sldId id="1048" r:id="rId45"/>
    <p:sldId id="1047" r:id="rId46"/>
    <p:sldId id="1050" r:id="rId47"/>
    <p:sldId id="1021" r:id="rId48"/>
    <p:sldId id="1022" r:id="rId49"/>
    <p:sldId id="1023" r:id="rId50"/>
    <p:sldId id="1024" r:id="rId51"/>
    <p:sldId id="1025" r:id="rId52"/>
    <p:sldId id="877" r:id="rId53"/>
    <p:sldId id="1036" r:id="rId54"/>
    <p:sldId id="836" r:id="rId55"/>
    <p:sldId id="1034" r:id="rId56"/>
    <p:sldId id="847" r:id="rId57"/>
    <p:sldId id="873" r:id="rId58"/>
    <p:sldId id="871" r:id="rId59"/>
    <p:sldId id="872" r:id="rId60"/>
    <p:sldId id="874" r:id="rId61"/>
    <p:sldId id="84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AE1A"/>
    <a:srgbClr val="AD7848"/>
    <a:srgbClr val="CAAB8D"/>
    <a:srgbClr val="5C8085"/>
    <a:srgbClr val="7D8070"/>
    <a:srgbClr val="EA5643"/>
    <a:srgbClr val="F0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2" autoAdjust="0"/>
    <p:restoredTop sz="67722" autoAdjust="0"/>
  </p:normalViewPr>
  <p:slideViewPr>
    <p:cSldViewPr snapToGrid="0" snapToObjects="1">
      <p:cViewPr varScale="1">
        <p:scale>
          <a:sx n="57" d="100"/>
          <a:sy n="57" d="100"/>
        </p:scale>
        <p:origin x="1790" y="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96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3134" y="2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AB882-EF65-B94F-9D20-512448E8BC45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54FE7-8816-5540-BBA5-9082E148A9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0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4FE7-8816-5540-BBA5-9082E148A9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00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444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091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905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860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93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85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133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9457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477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20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9A9D24-139D-2544-BEF6-0E91EB1076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26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64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2068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149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4FE7-8816-5540-BBA5-9082E148A9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35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071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4FE7-8816-5540-BBA5-9082E148A9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91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142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86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092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0000"/>
              </a:solidFill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04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2011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rgbClr val="FF0000"/>
              </a:solidFill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6196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322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0339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1" dirty="0">
              <a:solidFill>
                <a:srgbClr val="FF0000"/>
              </a:solidFill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343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254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053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755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4FE7-8816-5540-BBA5-9082E148A9E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80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83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14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7635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0591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469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590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811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5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1" i="0" u="none" strike="noStrike" baseline="0" dirty="0">
              <a:latin typeface="LinLibertineT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7808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156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5265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0517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367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85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5849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-25000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5828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975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8739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137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4FE7-8816-5540-BBA5-9082E148A9E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44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4FE7-8816-5540-BBA5-9082E148A9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844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LinLibertine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4FE7-8816-5540-BBA5-9082E148A9E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684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4FE7-8816-5540-BBA5-9082E148A9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16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54FE7-8816-5540-BBA5-9082E148A9E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21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4138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71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50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117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094144-4079-4144-8B79-C4E84CBAC241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67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72422-7D9B-314D-98FC-23375CCD24E2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4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E912F-D984-EC4D-98AE-19D27210F513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29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B1671-C346-E948-BA17-45FC615D1F08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04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Only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4174" y="3144462"/>
            <a:ext cx="11671300" cy="54367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“Quote”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4174" y="4986601"/>
            <a:ext cx="11671300" cy="451149"/>
          </a:xfrm>
        </p:spPr>
        <p:txBody>
          <a:bodyPr wrap="square" anchor="ctr">
            <a:spAutoFit/>
          </a:bodyPr>
          <a:lstStyle>
            <a:lvl1pPr marL="0" indent="0">
              <a:buFont typeface="Arial"/>
              <a:buNone/>
              <a:defRPr lang="en-US" sz="1867" b="0" i="1" kern="1200" cap="none" baseline="0" dirty="0">
                <a:solidFill>
                  <a:schemeClr val="bg1"/>
                </a:solidFill>
                <a:latin typeface="Gill Sans MT Regular" charset="0"/>
                <a:ea typeface="Gill Sans MT Regular" charset="0"/>
                <a:cs typeface="Gill Sans MT Regular" charset="0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Source</a:t>
            </a:r>
            <a:endParaRPr lang="en-US" dirty="0"/>
          </a:p>
        </p:txBody>
      </p:sp>
      <p:pic>
        <p:nvPicPr>
          <p:cNvPr id="8" name="Afbeelding 7" descr="DistriNet-rgb-transparant-invers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539" y="6319057"/>
            <a:ext cx="1683935" cy="32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rporate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1172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81943" y="4015852"/>
            <a:ext cx="11228115" cy="543675"/>
          </a:xfrm>
        </p:spPr>
        <p:txBody>
          <a:bodyPr wrap="square" lIns="108000" rIns="0" anchor="b">
            <a:spAutoFit/>
          </a:bodyPr>
          <a:lstStyle>
            <a:lvl1pPr algn="l">
              <a:defRPr sz="2933" cap="none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A short title can be put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1942" y="4460466"/>
            <a:ext cx="11228119" cy="504433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160" cap="none" baseline="0">
                <a:solidFill>
                  <a:schemeClr val="tx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Speaker, Date</a:t>
            </a:r>
            <a:endParaRPr lang="en-US" dirty="0"/>
          </a:p>
        </p:txBody>
      </p:sp>
      <p:pic>
        <p:nvPicPr>
          <p:cNvPr id="7" name="Afbeelding 6" descr="DistriNet-rgb-transparan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749" y="2205781"/>
            <a:ext cx="6850808" cy="132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1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roject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1172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81941" y="3594685"/>
            <a:ext cx="11228115" cy="861775"/>
          </a:xfrm>
        </p:spPr>
        <p:txBody>
          <a:bodyPr wrap="square" lIns="108000" rIns="0" anchor="b">
            <a:spAutoFit/>
          </a:bodyPr>
          <a:lstStyle>
            <a:lvl1pPr algn="l">
              <a:defRPr sz="4800" cap="none" baseline="0">
                <a:solidFill>
                  <a:schemeClr val="tx2"/>
                </a:solidFill>
              </a:defRPr>
            </a:lvl1pPr>
          </a:lstStyle>
          <a:p>
            <a:r>
              <a:rPr lang="nl-BE" dirty="0"/>
              <a:t>Project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1942" y="4460466"/>
            <a:ext cx="11228119" cy="504433"/>
          </a:xfrm>
        </p:spPr>
        <p:txBody>
          <a:bodyPr wrap="square" lIns="108000" rIns="0" anchor="t">
            <a:spAutoFit/>
          </a:bodyPr>
          <a:lstStyle>
            <a:lvl1pPr marL="0" indent="0" algn="l">
              <a:buNone/>
              <a:defRPr sz="2160" cap="none" baseline="0">
                <a:solidFill>
                  <a:schemeClr val="tx1"/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/>
              <a:t>Speaker, Date</a:t>
            </a:r>
            <a:endParaRPr lang="en-US" dirty="0"/>
          </a:p>
        </p:txBody>
      </p:sp>
      <p:pic>
        <p:nvPicPr>
          <p:cNvPr id="7" name="Afbeelding 6" descr="DistriNet-rgb-transparan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274" y="5971494"/>
            <a:ext cx="3063825" cy="5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3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 marL="891518" indent="-342891">
              <a:buFontTx/>
              <a:buBlip>
                <a:blip r:embed="rId2"/>
              </a:buBlip>
              <a:defRPr/>
            </a:lvl2pPr>
            <a:lvl3pPr marL="1371566" indent="-274313">
              <a:buFontTx/>
              <a:buBlip>
                <a:blip r:embed="rId3"/>
              </a:buBlip>
              <a:defRPr/>
            </a:lvl3pPr>
            <a:lvl4pPr marL="2026869" indent="-380990">
              <a:buFontTx/>
              <a:buBlip>
                <a:blip r:embed="rId4"/>
              </a:buBlip>
              <a:defRPr/>
            </a:lvl4pPr>
            <a:lvl5pPr marL="2468818" indent="-274313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4" y="768420"/>
            <a:ext cx="11671300" cy="494751"/>
          </a:xfrm>
        </p:spPr>
        <p:txBody>
          <a:bodyPr wrap="square" anchor="t">
            <a:spAutoFit/>
          </a:bodyPr>
          <a:lstStyle>
            <a:lvl1pPr marL="0" indent="0">
              <a:lnSpc>
                <a:spcPct val="120000"/>
              </a:lnSpc>
              <a:buFont typeface="Arial"/>
              <a:buNone/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3360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550151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11671300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lphaUcPeriod"/>
              <a:defRPr/>
            </a:lvl2pPr>
            <a:lvl3pPr marL="1316534" indent="-220128">
              <a:buClr>
                <a:schemeClr val="tx2"/>
              </a:buClr>
              <a:buSzPct val="65000"/>
              <a:buFont typeface="+mj-lt"/>
              <a:buAutoNum type="romanU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lphaL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80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74" y="1437640"/>
            <a:ext cx="5757333" cy="469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0"/>
            <a:ext cx="11671300" cy="550151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6117168" y="1437640"/>
            <a:ext cx="5757333" cy="469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870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uble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14175" y="768421"/>
            <a:ext cx="11671300" cy="550151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none" baseline="0" dirty="0">
                <a:solidFill>
                  <a:schemeClr val="tx1"/>
                </a:solidFill>
                <a:latin typeface="+mj-l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214175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lphaU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romanU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lphaL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060604" y="1428751"/>
            <a:ext cx="5824869" cy="4709160"/>
          </a:xfrm>
        </p:spPr>
        <p:txBody>
          <a:bodyPr/>
          <a:lstStyle>
            <a:lvl1pPr marL="430520" indent="-430520">
              <a:buClr>
                <a:schemeClr val="tx2"/>
              </a:buClr>
              <a:buSzPct val="65000"/>
              <a:buFont typeface="+mj-lt"/>
              <a:buAutoNum type="arabicPeriod"/>
              <a:defRPr/>
            </a:lvl1pPr>
            <a:lvl2pPr marL="861038" indent="-312412">
              <a:buClr>
                <a:schemeClr val="tx1"/>
              </a:buClr>
              <a:buSzPct val="65000"/>
              <a:buFont typeface="+mj-lt"/>
              <a:buAutoNum type="alphaUcPeriod"/>
              <a:defRPr/>
            </a:lvl2pPr>
            <a:lvl3pPr marL="1400141" indent="-302888">
              <a:buClr>
                <a:schemeClr val="tx2"/>
              </a:buClr>
              <a:buSzPct val="65000"/>
              <a:buFont typeface="+mj-lt"/>
              <a:buAutoNum type="romanUcPeriod"/>
              <a:defRPr/>
            </a:lvl3pPr>
            <a:lvl4pPr marL="1939242" indent="-293363">
              <a:buClr>
                <a:schemeClr val="tx1"/>
              </a:buClr>
              <a:buSzPct val="65000"/>
              <a:buFont typeface="+mj-lt"/>
              <a:buAutoNum type="alphaLcPeriod"/>
              <a:defRPr/>
            </a:lvl4pPr>
            <a:lvl5pPr marL="2472629" indent="-278124">
              <a:buClr>
                <a:schemeClr val="tx2"/>
              </a:buClr>
              <a:buSzPct val="65000"/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8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14175" y="768421"/>
            <a:ext cx="11671300" cy="550151"/>
          </a:xfrm>
        </p:spPr>
        <p:txBody>
          <a:bodyPr wrap="square" anchor="t">
            <a:spAutoFit/>
          </a:bodyPr>
          <a:lstStyle>
            <a:lvl1pPr marL="0" indent="0">
              <a:buFont typeface="Arial"/>
              <a:buNone/>
              <a:defRPr lang="en-US" sz="2400" b="0" i="0" kern="1200" cap="none" baseline="0" dirty="0">
                <a:solidFill>
                  <a:schemeClr val="tx1"/>
                </a:solidFill>
                <a:latin typeface="+mj-lt"/>
                <a:ea typeface="+mn-ea"/>
                <a:cs typeface="Gill Sans MT"/>
              </a:defRPr>
            </a:lvl1pPr>
          </a:lstStyle>
          <a:p>
            <a:pPr marL="0" lvl="0" indent="0" algn="l" defTabSz="548626" rtl="0" eaLnBrk="1" latinLnBrk="0" hangingPunct="1">
              <a:spcBef>
                <a:spcPct val="20000"/>
              </a:spcBef>
              <a:buClr>
                <a:schemeClr val="tx1"/>
              </a:buClr>
              <a:buSzPct val="70000"/>
              <a:buFont typeface="Arial"/>
              <a:buNone/>
            </a:pPr>
            <a:r>
              <a:rPr lang="nl-BE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6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EC0CE-4199-1246-92C3-D90FECA9F420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375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0" y="1"/>
            <a:ext cx="1218116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1" y="2955744"/>
            <a:ext cx="11785600" cy="943848"/>
          </a:xfrm>
        </p:spPr>
        <p:txBody>
          <a:bodyPr anchor="ctr"/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3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74" y="0"/>
            <a:ext cx="12194975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3201" y="2955745"/>
            <a:ext cx="11785600" cy="943848"/>
          </a:xfrm>
        </p:spPr>
        <p:txBody>
          <a:bodyPr anchor="ctr"/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5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" y="0"/>
            <a:ext cx="1218117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3201" y="2955745"/>
            <a:ext cx="11785600" cy="943848"/>
          </a:xfrm>
        </p:spPr>
        <p:txBody>
          <a:bodyPr anchor="ctr"/>
          <a:lstStyle>
            <a:lvl1pPr algn="l">
              <a:defRPr sz="53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624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202" y="3152002"/>
            <a:ext cx="11671300" cy="543675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558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03202" y="3152002"/>
            <a:ext cx="11671300" cy="543675"/>
          </a:xfrm>
        </p:spPr>
        <p:txBody>
          <a:bodyPr anchor="t"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7055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03202" y="3152002"/>
            <a:ext cx="11671300" cy="54367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474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nl-B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4175" y="1466047"/>
            <a:ext cx="11671300" cy="4573311"/>
          </a:xfrm>
        </p:spPr>
        <p:txBody>
          <a:bodyPr/>
          <a:lstStyle>
            <a:lvl2pPr marL="891518" indent="-342891">
              <a:buFontTx/>
              <a:buBlip>
                <a:blip r:embed="rId2"/>
              </a:buBlip>
              <a:defRPr/>
            </a:lvl2pPr>
            <a:lvl3pPr marL="1371566" indent="-274313">
              <a:buFontTx/>
              <a:buBlip>
                <a:blip r:embed="rId3"/>
              </a:buBlip>
              <a:defRPr/>
            </a:lvl3pPr>
            <a:lvl4pPr marL="2026869" indent="-380990">
              <a:buFontTx/>
              <a:buBlip>
                <a:blip r:embed="rId4"/>
              </a:buBlip>
              <a:defRPr/>
            </a:lvl4pPr>
            <a:lvl5pPr marL="2468818" indent="-274313">
              <a:buFontTx/>
              <a:buBlip>
                <a:blip r:embed="rId5"/>
              </a:buBlip>
              <a:defRPr/>
            </a:lvl5pPr>
          </a:lstStyle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216C-5BC3-7C44-80F8-E30864FFC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411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20267" y="6499681"/>
            <a:ext cx="1151467" cy="276999"/>
          </a:xfrm>
        </p:spPr>
        <p:txBody>
          <a:bodyPr/>
          <a:lstStyle>
            <a:lvl1pPr>
              <a:defRPr sz="1200"/>
            </a:lvl1pPr>
          </a:lstStyle>
          <a:p>
            <a:fld id="{0D65AAE5-278B-471D-99EB-47EC81D812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22276" y="1111252"/>
            <a:ext cx="11631613" cy="4975225"/>
          </a:xfrm>
        </p:spPr>
        <p:txBody>
          <a:bodyPr/>
          <a:lstStyle>
            <a:lvl1pPr>
              <a:buFont typeface="Wingdings" pitchFamily="2" charset="2"/>
              <a:buChar char="§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18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927488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D93A8-54FA-44E7-8B50-757C348C8546}" type="datetime1">
              <a:rPr lang="de-DE" smtClean="0"/>
              <a:t>09.05.2022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0274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62D0-BA53-A14A-845B-81761C496B00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533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16BF9-C03F-45BB-A5EC-8604197031CD}" type="datetime1">
              <a:rPr lang="de-DE" smtClean="0"/>
              <a:t>09.05.2022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357639483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16BF9-C03F-45BB-A5EC-8604197031CD}" type="datetime1">
              <a:rPr lang="de-DE" smtClean="0"/>
              <a:t>09.05.2022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67302317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6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16BF9-C03F-45BB-A5EC-8604197031CD}" type="datetime1">
              <a:rPr lang="de-DE" smtClean="0"/>
              <a:t>09.05.2022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720000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10BD-621F-4817-AC4C-6C0804288443}" type="datetime1">
              <a:rPr lang="de-DE" smtClean="0"/>
              <a:t>09.05.2022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01484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91D0-F2F3-474B-BFE3-50AEBC1F7879}" type="datetime1">
              <a:rPr lang="de-DE" smtClean="0"/>
              <a:t>09.05.2022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5806067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9A91D-1421-43D7-875F-5B7939CFDCF5}" type="datetime1">
              <a:rPr lang="de-DE" smtClean="0"/>
              <a:t>09.05.2022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438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16BF9-C03F-45BB-A5EC-8604197031CD}" type="datetime1">
              <a:rPr lang="de-DE" smtClean="0"/>
              <a:t>09.05.2022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34435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D62AC-72C9-2046-87E1-0A6F1641F68A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7714-2FD6-43DD-9A27-09E75E16B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7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BC77C-245C-7949-82E5-F4E07CD8A292}" type="datetime1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7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9B46-E25C-484D-987F-F7A7385A46E2}" type="datetime1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59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B768-4E4E-8C49-985B-9F757B03778F}" type="datetime1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E2753-1DFE-6846-AB54-5363A00671DA}" type="datetime1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06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B924-D973-BA42-93B1-29795B983DE3}" type="datetime1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0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CB43C-842A-1C4A-B6EE-BF0CE974346D}" type="datetime1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2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4119A-BBDE-6142-83AB-E883E016E13C}" type="datetime1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BE440-1954-CB4F-84D9-A4B563841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9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5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6" r:id="rId23"/>
    <p:sldLayoutId id="2147483697" r:id="rId24"/>
    <p:sldLayoutId id="2147483698" r:id="rId25"/>
    <p:sldLayoutId id="2147483700" r:id="rId26"/>
    <p:sldLayoutId id="2147483704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EFF16BF9-C03F-45BB-A5EC-8604197031CD}" type="datetime1">
              <a:rPr lang="de-DE" smtClean="0"/>
              <a:t>09.05.2022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35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6" r:id="rId1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3857">
          <p15:clr>
            <a:srgbClr val="F26B43"/>
          </p15:clr>
        </p15:guide>
        <p15:guide id="4" pos="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26A7D68-73E2-4707-9474-197132A01A5A}"/>
              </a:ext>
            </a:extLst>
          </p:cNvPr>
          <p:cNvSpPr txBox="1">
            <a:spLocks/>
          </p:cNvSpPr>
          <p:nvPr/>
        </p:nvSpPr>
        <p:spPr>
          <a:xfrm>
            <a:off x="914399" y="2108224"/>
            <a:ext cx="10258425" cy="23876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7500"/>
          </a:bodyPr>
          <a:lstStyle>
            <a:lvl1pPr algn="l" defTabSz="548626" rtl="0" eaLnBrk="1" latinLnBrk="0" hangingPunct="1">
              <a:spcBef>
                <a:spcPct val="0"/>
              </a:spcBef>
              <a:buNone/>
              <a:defRPr sz="2933" b="0" i="0" kern="1200" cap="none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100" b="1" dirty="0"/>
              <a:t>You Shall Not (by)Pass! </a:t>
            </a:r>
          </a:p>
          <a:p>
            <a:pPr algn="ctr"/>
            <a:r>
              <a:rPr lang="en-US" sz="4100" dirty="0"/>
              <a:t>Practical, Secure, and Fast PKU-based Sandboxing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F09457D-BED4-4793-ABF6-A94EC42CD141}"/>
              </a:ext>
            </a:extLst>
          </p:cNvPr>
          <p:cNvSpPr txBox="1">
            <a:spLocks/>
          </p:cNvSpPr>
          <p:nvPr/>
        </p:nvSpPr>
        <p:spPr>
          <a:xfrm>
            <a:off x="1083009" y="4787347"/>
            <a:ext cx="10207559" cy="1099107"/>
          </a:xfrm>
          <a:prstGeom prst="rect">
            <a:avLst/>
          </a:prstGeom>
        </p:spPr>
        <p:txBody>
          <a:bodyPr/>
          <a:lstStyle>
            <a:lvl1pPr marL="411470" indent="-41147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891518" indent="-342891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3"/>
              </a:buBlip>
              <a:defRPr sz="216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371566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4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920192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5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2575496" indent="-38099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6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3017445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071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697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323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chemeClr val="bg1"/>
                </a:solidFill>
              </a:rPr>
              <a:t>Alexios Voulimeneas</a:t>
            </a:r>
            <a:r>
              <a:rPr lang="en-US" dirty="0">
                <a:solidFill>
                  <a:schemeClr val="bg1"/>
                </a:solidFill>
              </a:rPr>
              <a:t>, Jonas </a:t>
            </a:r>
            <a:r>
              <a:rPr lang="en-US" dirty="0" err="1">
                <a:solidFill>
                  <a:schemeClr val="bg1"/>
                </a:solidFill>
              </a:rPr>
              <a:t>Vinck</a:t>
            </a:r>
            <a:r>
              <a:rPr lang="en-US" dirty="0">
                <a:solidFill>
                  <a:schemeClr val="bg1"/>
                </a:solidFill>
              </a:rPr>
              <a:t>, Ruben </a:t>
            </a:r>
            <a:r>
              <a:rPr lang="en-US" dirty="0" err="1">
                <a:solidFill>
                  <a:schemeClr val="bg1"/>
                </a:solidFill>
              </a:rPr>
              <a:t>Mechelinck</a:t>
            </a:r>
            <a:r>
              <a:rPr lang="en-US" dirty="0">
                <a:solidFill>
                  <a:schemeClr val="bg1"/>
                </a:solidFill>
              </a:rPr>
              <a:t>, Stijn </a:t>
            </a:r>
            <a:r>
              <a:rPr lang="en-US" dirty="0" err="1">
                <a:solidFill>
                  <a:schemeClr val="bg1"/>
                </a:solidFill>
              </a:rPr>
              <a:t>Volckaert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5A2569-4AC4-45AD-8974-E57B9B1D9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55" y="320983"/>
            <a:ext cx="1824507" cy="638433"/>
          </a:xfrm>
          <a:prstGeom prst="rect">
            <a:avLst/>
          </a:prstGeom>
        </p:spPr>
      </p:pic>
      <p:pic>
        <p:nvPicPr>
          <p:cNvPr id="9" name="Picture 8" descr="A person with long hair holding a stick&#10;&#10;Description automatically generated with low confidence">
            <a:extLst>
              <a:ext uri="{FF2B5EF4-FFF2-40B4-BE49-F238E27FC236}">
                <a16:creationId xmlns:a16="http://schemas.microsoft.com/office/drawing/2014/main" id="{751217FB-AC16-454A-82DD-8A693032D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2786" y="367299"/>
            <a:ext cx="326571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1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/>
              <a:t>Memory Protection Keys for </a:t>
            </a:r>
            <a:r>
              <a:rPr lang="en-US" dirty="0" err="1"/>
              <a:t>Userspace</a:t>
            </a:r>
            <a:r>
              <a:rPr lang="en-US" dirty="0"/>
              <a:t> (PKU)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D8878DA-14B1-4E19-80E5-66FA7696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22" y="1371584"/>
            <a:ext cx="6186503" cy="32688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BD372B-E409-4919-9CAA-CD30D2320EBD}"/>
              </a:ext>
            </a:extLst>
          </p:cNvPr>
          <p:cNvSpPr/>
          <p:nvPr/>
        </p:nvSpPr>
        <p:spPr>
          <a:xfrm>
            <a:off x="5234253" y="1371588"/>
            <a:ext cx="1985962" cy="273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B86345-80D9-4D73-9965-A552456F6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1" y="1470256"/>
            <a:ext cx="4381762" cy="4464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Available on recent Intel and AMD server and desktop CPUs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Tag memory pages with one of 16 available protection keys (</a:t>
            </a:r>
            <a:r>
              <a:rPr lang="en-US" sz="1600" b="1" dirty="0"/>
              <a:t>PKEYS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27471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70256"/>
            <a:ext cx="4453199" cy="4464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Available on recent Intel and AMD server and desktop CPUs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Tag memory pages with one of 16 available protection keys (</a:t>
            </a:r>
            <a:r>
              <a:rPr lang="en-US" sz="1600" b="1" dirty="0"/>
              <a:t>PKEYS</a:t>
            </a:r>
            <a:r>
              <a:rPr lang="en-US" sz="16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/>
              <a:t>Memory Protection Keys for </a:t>
            </a:r>
            <a:r>
              <a:rPr lang="en-US" dirty="0" err="1"/>
              <a:t>Userspace</a:t>
            </a:r>
            <a:r>
              <a:rPr lang="en-US" dirty="0"/>
              <a:t> (PKU)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3486C1-1137-4C51-9FD9-F79FAC76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38" y="1366896"/>
            <a:ext cx="6187950" cy="36147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D79EC1-3E7E-4FDD-8798-467CCD1A67F7}"/>
              </a:ext>
            </a:extLst>
          </p:cNvPr>
          <p:cNvSpPr/>
          <p:nvPr/>
        </p:nvSpPr>
        <p:spPr>
          <a:xfrm>
            <a:off x="1390652" y="3174265"/>
            <a:ext cx="2000250" cy="27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D5DC5B-9ABA-4311-8E94-BD0AD335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1" y="3098064"/>
            <a:ext cx="13144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52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70256"/>
            <a:ext cx="4453199" cy="4464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Available on recent Intel and AMD server and desktop CPUs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Tag memory pages with one of 16 available protection keys (</a:t>
            </a:r>
            <a:r>
              <a:rPr lang="en-US" sz="1600" b="1" dirty="0"/>
              <a:t>PKEYS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New </a:t>
            </a:r>
            <a:r>
              <a:rPr lang="en-US" sz="1600" b="1" dirty="0"/>
              <a:t>unprivileged</a:t>
            </a:r>
            <a:r>
              <a:rPr lang="en-US" sz="1600" dirty="0"/>
              <a:t> 32-bit register (</a:t>
            </a:r>
            <a:r>
              <a:rPr lang="en-US" sz="1600" b="1" dirty="0"/>
              <a:t>PKRU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/>
              <a:t>Memory Protection Keys for </a:t>
            </a:r>
            <a:r>
              <a:rPr lang="en-US" dirty="0" err="1"/>
              <a:t>Userspace</a:t>
            </a:r>
            <a:r>
              <a:rPr lang="en-US" dirty="0"/>
              <a:t> (PKU)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3486C1-1137-4C51-9FD9-F79FAC76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38" y="1366896"/>
            <a:ext cx="6187950" cy="36147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D79EC1-3E7E-4FDD-8798-467CCD1A67F7}"/>
              </a:ext>
            </a:extLst>
          </p:cNvPr>
          <p:cNvSpPr/>
          <p:nvPr/>
        </p:nvSpPr>
        <p:spPr>
          <a:xfrm>
            <a:off x="5362577" y="1241654"/>
            <a:ext cx="2000250" cy="27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6E8C8B0D-2E33-4C5B-A187-8A3811496D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92948"/>
              </p:ext>
            </p:extLst>
          </p:nvPr>
        </p:nvGraphicFramePr>
        <p:xfrm>
          <a:off x="678214" y="4955950"/>
          <a:ext cx="66925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3">
                  <a:extLst>
                    <a:ext uri="{9D8B030D-6E8A-4147-A177-3AD203B41FA5}">
                      <a16:colId xmlns:a16="http://schemas.microsoft.com/office/drawing/2014/main" val="3856565947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1246885933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821434794"/>
                    </a:ext>
                  </a:extLst>
                </a:gridCol>
                <a:gridCol w="466529">
                  <a:extLst>
                    <a:ext uri="{9D8B030D-6E8A-4147-A177-3AD203B41FA5}">
                      <a16:colId xmlns:a16="http://schemas.microsoft.com/office/drawing/2014/main" val="2417699279"/>
                    </a:ext>
                  </a:extLst>
                </a:gridCol>
                <a:gridCol w="1253133">
                  <a:extLst>
                    <a:ext uri="{9D8B030D-6E8A-4147-A177-3AD203B41FA5}">
                      <a16:colId xmlns:a16="http://schemas.microsoft.com/office/drawing/2014/main" val="3763864914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19233815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351131644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2816079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Protection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1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3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Access/Write Disable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741363" algn="l"/>
                        </a:tabLst>
                      </a:pPr>
                      <a:r>
                        <a:rPr lang="en-US" sz="1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7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68315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37DD3408-0325-4C61-B73A-1EA321261C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198364"/>
              </p:ext>
            </p:extLst>
          </p:nvPr>
        </p:nvGraphicFramePr>
        <p:xfrm>
          <a:off x="4394999" y="4956217"/>
          <a:ext cx="34393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221">
                  <a:extLst>
                    <a:ext uri="{9D8B030D-6E8A-4147-A177-3AD203B41FA5}">
                      <a16:colId xmlns:a16="http://schemas.microsoft.com/office/drawing/2014/main" val="3763864914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19233815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351131644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2816079200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3296884724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5529092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1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3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7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6831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A3F7475-9FF8-41BB-9AD2-69DB529E9938}"/>
              </a:ext>
            </a:extLst>
          </p:cNvPr>
          <p:cNvSpPr txBox="1"/>
          <p:nvPr/>
        </p:nvSpPr>
        <p:spPr>
          <a:xfrm>
            <a:off x="590288" y="4510906"/>
            <a:ext cx="25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PKRU Register</a:t>
            </a:r>
          </a:p>
        </p:txBody>
      </p:sp>
    </p:spTree>
    <p:extLst>
      <p:ext uri="{BB962C8B-B14F-4D97-AF65-F5344CB8AC3E}">
        <p14:creationId xmlns:p14="http://schemas.microsoft.com/office/powerpoint/2010/main" val="297648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70256"/>
            <a:ext cx="4453199" cy="4464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Available on recent Intel and AMD server and desktop CPUs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Tag memory pages with one of 16 available protection keys (</a:t>
            </a:r>
            <a:r>
              <a:rPr lang="en-US" sz="1600" b="1" dirty="0"/>
              <a:t>PKEYS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New </a:t>
            </a:r>
            <a:r>
              <a:rPr lang="en-US" sz="1600" b="1" dirty="0"/>
              <a:t>unprivileged</a:t>
            </a:r>
            <a:r>
              <a:rPr lang="en-US" sz="1600" dirty="0"/>
              <a:t> 32-bit register (</a:t>
            </a:r>
            <a:r>
              <a:rPr lang="en-US" sz="1600" b="1" dirty="0"/>
              <a:t>PKRU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Accessed with new instructions: </a:t>
            </a:r>
            <a:r>
              <a:rPr lang="en-US" sz="1600" b="1" dirty="0" err="1"/>
              <a:t>wrpkru</a:t>
            </a:r>
            <a:r>
              <a:rPr lang="en-US" sz="1600" dirty="0"/>
              <a:t>, </a:t>
            </a:r>
            <a:r>
              <a:rPr lang="en-US" sz="1600" b="1" dirty="0" err="1"/>
              <a:t>rdpkru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dirty="0"/>
              <a:t>Accessed with </a:t>
            </a:r>
            <a:r>
              <a:rPr lang="en-US" sz="1600" b="1" dirty="0" err="1"/>
              <a:t>xrstor</a:t>
            </a:r>
            <a:r>
              <a:rPr lang="en-US" sz="1600" dirty="0"/>
              <a:t> (if bit 9 of </a:t>
            </a:r>
            <a:r>
              <a:rPr lang="en-US" sz="1600" b="1" dirty="0" err="1"/>
              <a:t>eax</a:t>
            </a:r>
            <a:r>
              <a:rPr lang="en-US" sz="1600" dirty="0"/>
              <a:t> register is set)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/>
              <a:t>Memory Protection Keys for </a:t>
            </a:r>
            <a:r>
              <a:rPr lang="en-US" dirty="0" err="1"/>
              <a:t>Userspace</a:t>
            </a:r>
            <a:r>
              <a:rPr lang="en-US" dirty="0"/>
              <a:t> (PKU)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3486C1-1137-4C51-9FD9-F79FAC76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38" y="1366896"/>
            <a:ext cx="6187950" cy="36147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D79EC1-3E7E-4FDD-8798-467CCD1A67F7}"/>
              </a:ext>
            </a:extLst>
          </p:cNvPr>
          <p:cNvSpPr/>
          <p:nvPr/>
        </p:nvSpPr>
        <p:spPr>
          <a:xfrm>
            <a:off x="5362577" y="1241654"/>
            <a:ext cx="2000250" cy="27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6E8C8B0D-2E33-4C5B-A187-8A3811496D79}"/>
              </a:ext>
            </a:extLst>
          </p:cNvPr>
          <p:cNvGraphicFramePr>
            <a:graphicFrameLocks/>
          </p:cNvGraphicFramePr>
          <p:nvPr/>
        </p:nvGraphicFramePr>
        <p:xfrm>
          <a:off x="678214" y="4955950"/>
          <a:ext cx="66925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3">
                  <a:extLst>
                    <a:ext uri="{9D8B030D-6E8A-4147-A177-3AD203B41FA5}">
                      <a16:colId xmlns:a16="http://schemas.microsoft.com/office/drawing/2014/main" val="3856565947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1246885933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821434794"/>
                    </a:ext>
                  </a:extLst>
                </a:gridCol>
                <a:gridCol w="466529">
                  <a:extLst>
                    <a:ext uri="{9D8B030D-6E8A-4147-A177-3AD203B41FA5}">
                      <a16:colId xmlns:a16="http://schemas.microsoft.com/office/drawing/2014/main" val="2417699279"/>
                    </a:ext>
                  </a:extLst>
                </a:gridCol>
                <a:gridCol w="1253133">
                  <a:extLst>
                    <a:ext uri="{9D8B030D-6E8A-4147-A177-3AD203B41FA5}">
                      <a16:colId xmlns:a16="http://schemas.microsoft.com/office/drawing/2014/main" val="3763864914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19233815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351131644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2816079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Protection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1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3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Access/Write Disable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741363" algn="l"/>
                        </a:tabLst>
                      </a:pPr>
                      <a:r>
                        <a:rPr lang="en-US" sz="1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7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68315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37DD3408-0325-4C61-B73A-1EA321261C52}"/>
              </a:ext>
            </a:extLst>
          </p:cNvPr>
          <p:cNvGraphicFramePr>
            <a:graphicFrameLocks/>
          </p:cNvGraphicFramePr>
          <p:nvPr/>
        </p:nvGraphicFramePr>
        <p:xfrm>
          <a:off x="4394999" y="4956217"/>
          <a:ext cx="34393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221">
                  <a:extLst>
                    <a:ext uri="{9D8B030D-6E8A-4147-A177-3AD203B41FA5}">
                      <a16:colId xmlns:a16="http://schemas.microsoft.com/office/drawing/2014/main" val="3763864914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19233815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351131644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2816079200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3296884724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5529092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1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3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7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6831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A3F7475-9FF8-41BB-9AD2-69DB529E9938}"/>
              </a:ext>
            </a:extLst>
          </p:cNvPr>
          <p:cNvSpPr txBox="1"/>
          <p:nvPr/>
        </p:nvSpPr>
        <p:spPr>
          <a:xfrm>
            <a:off x="590288" y="4510906"/>
            <a:ext cx="25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PKRU Register</a:t>
            </a:r>
          </a:p>
        </p:txBody>
      </p:sp>
    </p:spTree>
    <p:extLst>
      <p:ext uri="{BB962C8B-B14F-4D97-AF65-F5344CB8AC3E}">
        <p14:creationId xmlns:p14="http://schemas.microsoft.com/office/powerpoint/2010/main" val="7712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/>
              <a:t>Memory Protection Keys for </a:t>
            </a:r>
            <a:r>
              <a:rPr lang="en-US" dirty="0" err="1"/>
              <a:t>Userspace</a:t>
            </a:r>
            <a:r>
              <a:rPr lang="en-US" dirty="0"/>
              <a:t> (PKU)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F3486C1-1137-4C51-9FD9-F79FAC76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38" y="1366896"/>
            <a:ext cx="6187950" cy="36147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D79EC1-3E7E-4FDD-8798-467CCD1A67F7}"/>
              </a:ext>
            </a:extLst>
          </p:cNvPr>
          <p:cNvSpPr/>
          <p:nvPr/>
        </p:nvSpPr>
        <p:spPr>
          <a:xfrm>
            <a:off x="5362577" y="1241654"/>
            <a:ext cx="2000250" cy="2787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6E8C8B0D-2E33-4C5B-A187-8A3811496D79}"/>
              </a:ext>
            </a:extLst>
          </p:cNvPr>
          <p:cNvGraphicFramePr>
            <a:graphicFrameLocks/>
          </p:cNvGraphicFramePr>
          <p:nvPr/>
        </p:nvGraphicFramePr>
        <p:xfrm>
          <a:off x="678214" y="4955950"/>
          <a:ext cx="66925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3">
                  <a:extLst>
                    <a:ext uri="{9D8B030D-6E8A-4147-A177-3AD203B41FA5}">
                      <a16:colId xmlns:a16="http://schemas.microsoft.com/office/drawing/2014/main" val="3856565947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1246885933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821434794"/>
                    </a:ext>
                  </a:extLst>
                </a:gridCol>
                <a:gridCol w="466529">
                  <a:extLst>
                    <a:ext uri="{9D8B030D-6E8A-4147-A177-3AD203B41FA5}">
                      <a16:colId xmlns:a16="http://schemas.microsoft.com/office/drawing/2014/main" val="2417699279"/>
                    </a:ext>
                  </a:extLst>
                </a:gridCol>
                <a:gridCol w="1253133">
                  <a:extLst>
                    <a:ext uri="{9D8B030D-6E8A-4147-A177-3AD203B41FA5}">
                      <a16:colId xmlns:a16="http://schemas.microsoft.com/office/drawing/2014/main" val="3763864914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19233815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351131644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2816079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Protection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1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3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Access/Write Disable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741363" algn="l"/>
                        </a:tabLst>
                      </a:pPr>
                      <a:r>
                        <a:rPr lang="en-US" sz="1800" b="1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7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68315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37DD3408-0325-4C61-B73A-1EA321261C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6962402"/>
              </p:ext>
            </p:extLst>
          </p:nvPr>
        </p:nvGraphicFramePr>
        <p:xfrm>
          <a:off x="4394999" y="4956217"/>
          <a:ext cx="34393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221">
                  <a:extLst>
                    <a:ext uri="{9D8B030D-6E8A-4147-A177-3AD203B41FA5}">
                      <a16:colId xmlns:a16="http://schemas.microsoft.com/office/drawing/2014/main" val="3763864914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19233815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3511316445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2816079200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3296884724"/>
                    </a:ext>
                  </a:extLst>
                </a:gridCol>
                <a:gridCol w="573221">
                  <a:extLst>
                    <a:ext uri="{9D8B030D-6E8A-4147-A177-3AD203B41FA5}">
                      <a16:colId xmlns:a16="http://schemas.microsoft.com/office/drawing/2014/main" val="5529092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PKEY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1</a:t>
                      </a:r>
                      <a:endParaRPr lang="en-US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PKEY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3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72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6831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A3F7475-9FF8-41BB-9AD2-69DB529E9938}"/>
              </a:ext>
            </a:extLst>
          </p:cNvPr>
          <p:cNvSpPr txBox="1"/>
          <p:nvPr/>
        </p:nvSpPr>
        <p:spPr>
          <a:xfrm>
            <a:off x="590288" y="4510906"/>
            <a:ext cx="25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PKRU Register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BFF0C36C-6F5E-4652-813D-E8440EB6184E}"/>
              </a:ext>
            </a:extLst>
          </p:cNvPr>
          <p:cNvSpPr/>
          <p:nvPr/>
        </p:nvSpPr>
        <p:spPr>
          <a:xfrm>
            <a:off x="8851765" y="2921799"/>
            <a:ext cx="363675" cy="36433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321FB0E-6240-4296-98AF-F085D4D5F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470256"/>
            <a:ext cx="4438913" cy="4464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Available on recent Intel and AMD server and desktop CPUs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Tag memory pages with one of 16 available protection keys (</a:t>
            </a:r>
            <a:r>
              <a:rPr lang="en-US" sz="1600" b="1" dirty="0"/>
              <a:t>PKEYS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New </a:t>
            </a:r>
            <a:r>
              <a:rPr lang="en-US" sz="1600" b="1" dirty="0"/>
              <a:t>unprivileged</a:t>
            </a:r>
            <a:r>
              <a:rPr lang="en-US" sz="1600" dirty="0"/>
              <a:t> 32-bit register (</a:t>
            </a:r>
            <a:r>
              <a:rPr lang="en-US" sz="1600" b="1" dirty="0"/>
              <a:t>PKRU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Accessed with new instructions: </a:t>
            </a:r>
            <a:r>
              <a:rPr lang="en-US" sz="1600" b="1" dirty="0" err="1"/>
              <a:t>wrpkru</a:t>
            </a:r>
            <a:r>
              <a:rPr lang="en-US" sz="1600" dirty="0"/>
              <a:t>, </a:t>
            </a:r>
            <a:r>
              <a:rPr lang="en-US" sz="1600" b="1" dirty="0" err="1"/>
              <a:t>rdpkru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1600" dirty="0"/>
              <a:t>Accessed with </a:t>
            </a:r>
            <a:r>
              <a:rPr lang="en-US" sz="1600" b="1" dirty="0" err="1"/>
              <a:t>xrstor</a:t>
            </a:r>
            <a:r>
              <a:rPr lang="en-US" sz="1600" dirty="0"/>
              <a:t> (if bit 9 of </a:t>
            </a:r>
            <a:r>
              <a:rPr lang="en-US" sz="1600" b="1" dirty="0" err="1"/>
              <a:t>eax</a:t>
            </a:r>
            <a:r>
              <a:rPr lang="en-US" sz="1600" dirty="0"/>
              <a:t> register is set)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F24142-745C-4CAF-B7D5-78F8A2B42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81" y="1814997"/>
            <a:ext cx="1057275" cy="18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FCB27-E41D-4A4F-94D8-8D2D515B9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299174">
            <a:off x="5006489" y="4137471"/>
            <a:ext cx="1124327" cy="2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17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8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PKU-based Memory Isolation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C90849-4EF2-4B27-BD6A-BC314EADC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450" y="715518"/>
            <a:ext cx="11958900" cy="5426964"/>
          </a:xfr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D4EB99-8A92-431A-A099-D4DEE3303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327" y="4117962"/>
            <a:ext cx="895396" cy="5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8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PKU-based Memory Isolation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1305BE7-4B38-48DF-8297-DAC66630B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212" y="1844660"/>
            <a:ext cx="42195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07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PKU is Not Secure (On its Own)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/>
                <a:cs typeface="Calibri"/>
              </a:rPr>
              <a:t>PKRU</a:t>
            </a:r>
            <a:r>
              <a:rPr lang="en-US" dirty="0">
                <a:latin typeface="Arial"/>
                <a:cs typeface="Calibri"/>
              </a:rPr>
              <a:t> is </a:t>
            </a:r>
            <a:r>
              <a:rPr lang="en-US" b="1" dirty="0">
                <a:latin typeface="Arial"/>
                <a:cs typeface="Calibri"/>
              </a:rPr>
              <a:t>unprivileged</a:t>
            </a:r>
          </a:p>
          <a:p>
            <a:r>
              <a:rPr lang="en-US" dirty="0">
                <a:latin typeface="Arial"/>
                <a:cs typeface="Calibri"/>
              </a:rPr>
              <a:t>Attackers that hijack control flow can modify </a:t>
            </a:r>
            <a:r>
              <a:rPr lang="en-US" b="1" dirty="0">
                <a:latin typeface="Arial"/>
                <a:cs typeface="Calibri"/>
              </a:rPr>
              <a:t>PKRU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Code may contain unsafe instructions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Attackers can introduce </a:t>
            </a:r>
            <a:r>
              <a:rPr lang="en-US" i="1" dirty="0">
                <a:latin typeface="Arial"/>
                <a:cs typeface="Calibri"/>
              </a:rPr>
              <a:t>new</a:t>
            </a:r>
            <a:r>
              <a:rPr lang="en-US" dirty="0">
                <a:latin typeface="Arial"/>
                <a:cs typeface="Calibri"/>
              </a:rPr>
              <a:t> unsafe instructions</a:t>
            </a:r>
          </a:p>
          <a:p>
            <a:r>
              <a:rPr lang="en-US" dirty="0">
                <a:cs typeface="Arial"/>
              </a:rPr>
              <a:t>Should be used in conjunction with other mitigations (e.g., CFI)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6" name="Picture 5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39158055-2AF5-4975-8F9C-24FE23FE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533" y="0"/>
            <a:ext cx="2796467" cy="2006373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3FA142A-B846-4364-AEEB-ADE1D9DD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243" y="4076729"/>
            <a:ext cx="1503458" cy="13667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6BD9D9D-5E59-4668-93AC-1FF40D11F893}"/>
              </a:ext>
            </a:extLst>
          </p:cNvPr>
          <p:cNvSpPr/>
          <p:nvPr/>
        </p:nvSpPr>
        <p:spPr>
          <a:xfrm>
            <a:off x="10297347" y="3885262"/>
            <a:ext cx="791231" cy="455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CA934F7-2D40-4F32-9DB9-D94547775BEE}"/>
              </a:ext>
            </a:extLst>
          </p:cNvPr>
          <p:cNvSpPr/>
          <p:nvPr/>
        </p:nvSpPr>
        <p:spPr>
          <a:xfrm>
            <a:off x="5747984" y="214685"/>
            <a:ext cx="3461946" cy="1777400"/>
          </a:xfrm>
          <a:prstGeom prst="cloudCallout">
            <a:avLst>
              <a:gd name="adj1" fmla="val -20873"/>
              <a:gd name="adj2" fmla="val 6765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Via exploitable </a:t>
            </a:r>
            <a:r>
              <a:rPr lang="en-US" b="1" dirty="0" err="1"/>
              <a:t>wrpkru</a:t>
            </a:r>
            <a:r>
              <a:rPr lang="en-US" dirty="0"/>
              <a:t> and </a:t>
            </a:r>
            <a:r>
              <a:rPr lang="en-US" b="1" dirty="0" err="1"/>
              <a:t>xrstor</a:t>
            </a:r>
            <a:r>
              <a:rPr lang="en-US" dirty="0"/>
              <a:t> instructions </a:t>
            </a:r>
          </a:p>
          <a:p>
            <a:pPr algn="ctr"/>
            <a:r>
              <a:rPr lang="en-US" dirty="0"/>
              <a:t>(unsafe instructions)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8469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10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884604"/>
            <a:ext cx="5641200" cy="4464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Compartmentalize applications</a:t>
            </a:r>
          </a:p>
          <a:p>
            <a:pPr lvl="1"/>
            <a:r>
              <a:rPr lang="en-US" dirty="0"/>
              <a:t>Two memory domains (M</a:t>
            </a:r>
            <a:r>
              <a:rPr lang="en-US" baseline="-25000" dirty="0"/>
              <a:t>T </a:t>
            </a:r>
            <a:r>
              <a:rPr lang="en-US" dirty="0"/>
              <a:t>and M</a:t>
            </a:r>
            <a:r>
              <a:rPr lang="en-US" baseline="-25000" dirty="0"/>
              <a:t>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Trusted (T) and untrusted (U) components</a:t>
            </a:r>
          </a:p>
          <a:p>
            <a:r>
              <a:rPr lang="en-US" dirty="0"/>
              <a:t>Transferring control from U to T or vice versa via exploit-proof</a:t>
            </a:r>
            <a:r>
              <a:rPr lang="en-US" i="1" dirty="0"/>
              <a:t> </a:t>
            </a:r>
            <a:r>
              <a:rPr lang="en-US" b="1" dirty="0"/>
              <a:t>call gates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9F1623-71D5-47C2-8D12-B26F2566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41" y="1863892"/>
            <a:ext cx="5400000" cy="3591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/>
              <a:t>ERIM/</a:t>
            </a:r>
            <a:r>
              <a:rPr lang="en-US" err="1"/>
              <a:t>Hodor</a:t>
            </a:r>
            <a:endParaRPr lang="en-US"/>
          </a:p>
        </p:txBody>
      </p:sp>
      <p:sp>
        <p:nvSpPr>
          <p:cNvPr id="8" name="Ondertitel 8">
            <a:extLst>
              <a:ext uri="{FF2B5EF4-FFF2-40B4-BE49-F238E27FC236}">
                <a16:creationId xmlns:a16="http://schemas.microsoft.com/office/drawing/2014/main" id="{013A48AB-E151-487C-8435-2D057C14BA2E}"/>
              </a:ext>
            </a:extLst>
          </p:cNvPr>
          <p:cNvSpPr txBox="1">
            <a:spLocks/>
          </p:cNvSpPr>
          <p:nvPr/>
        </p:nvSpPr>
        <p:spPr>
          <a:xfrm>
            <a:off x="8370318" y="5383452"/>
            <a:ext cx="1688099" cy="303140"/>
          </a:xfrm>
          <a:prstGeom prst="rect">
            <a:avLst/>
          </a:prstGeom>
        </p:spPr>
        <p:txBody>
          <a:bodyPr>
            <a:noAutofit/>
          </a:bodyPr>
          <a:lstStyle>
            <a:lvl1pPr marL="411470" indent="-41147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891518" indent="-342891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4"/>
              </a:buBlip>
              <a:defRPr sz="216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371566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5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920192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6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2575496" indent="-38099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7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3017445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071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697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323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ERIM’s call gate</a:t>
            </a:r>
            <a:endParaRPr lang="en-US" sz="1400" b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nl-NL" sz="1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7400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884604"/>
            <a:ext cx="5641200" cy="4464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Compartmentalize applications</a:t>
            </a:r>
          </a:p>
          <a:p>
            <a:pPr lvl="1"/>
            <a:r>
              <a:rPr lang="en-US" dirty="0"/>
              <a:t>Two memory domains (M</a:t>
            </a:r>
            <a:r>
              <a:rPr lang="en-US" baseline="-25000" dirty="0"/>
              <a:t>T </a:t>
            </a:r>
            <a:r>
              <a:rPr lang="en-US" dirty="0"/>
              <a:t>and M</a:t>
            </a:r>
            <a:r>
              <a:rPr lang="en-US" baseline="-25000" dirty="0"/>
              <a:t>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Trusted (T) and untrusted (U) components</a:t>
            </a:r>
          </a:p>
          <a:p>
            <a:r>
              <a:rPr lang="en-US" dirty="0"/>
              <a:t>Transferring control from U to T or vice versa via exploit-proof</a:t>
            </a:r>
            <a:r>
              <a:rPr lang="en-US" i="1" dirty="0"/>
              <a:t> </a:t>
            </a:r>
            <a:r>
              <a:rPr lang="en-US" b="1" dirty="0"/>
              <a:t>call gates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9F1623-71D5-47C2-8D12-B26F2566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41" y="1863892"/>
            <a:ext cx="5400000" cy="3591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/>
              <a:t>ERIM/</a:t>
            </a:r>
            <a:r>
              <a:rPr lang="en-US" err="1"/>
              <a:t>Hodor</a:t>
            </a:r>
            <a:endParaRPr lang="en-US"/>
          </a:p>
        </p:txBody>
      </p:sp>
      <p:sp>
        <p:nvSpPr>
          <p:cNvPr id="8" name="Ondertitel 8">
            <a:extLst>
              <a:ext uri="{FF2B5EF4-FFF2-40B4-BE49-F238E27FC236}">
                <a16:creationId xmlns:a16="http://schemas.microsoft.com/office/drawing/2014/main" id="{013A48AB-E151-487C-8435-2D057C14BA2E}"/>
              </a:ext>
            </a:extLst>
          </p:cNvPr>
          <p:cNvSpPr txBox="1">
            <a:spLocks/>
          </p:cNvSpPr>
          <p:nvPr/>
        </p:nvSpPr>
        <p:spPr>
          <a:xfrm>
            <a:off x="8370318" y="5383452"/>
            <a:ext cx="1688099" cy="303140"/>
          </a:xfrm>
          <a:prstGeom prst="rect">
            <a:avLst/>
          </a:prstGeom>
        </p:spPr>
        <p:txBody>
          <a:bodyPr>
            <a:noAutofit/>
          </a:bodyPr>
          <a:lstStyle>
            <a:lvl1pPr marL="411470" indent="-41147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891518" indent="-342891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4"/>
              </a:buBlip>
              <a:defRPr sz="216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371566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5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920192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6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2575496" indent="-38099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7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3017445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071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697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323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ERIM’s call gate</a:t>
            </a:r>
            <a:endParaRPr lang="en-US" sz="1400" b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nl-NL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03BAE-C932-4447-9D50-0BF94C840402}"/>
              </a:ext>
            </a:extLst>
          </p:cNvPr>
          <p:cNvSpPr/>
          <p:nvPr/>
        </p:nvSpPr>
        <p:spPr>
          <a:xfrm>
            <a:off x="6391540" y="1734468"/>
            <a:ext cx="2983930" cy="11520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936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794AED-5AC6-4358-9505-67945A8A3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" y="2843214"/>
            <a:ext cx="5663954" cy="2037425"/>
          </a:xfrm>
          <a:prstGeom prst="rect">
            <a:avLst/>
          </a:prstGeom>
        </p:spPr>
      </p:pic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B0D03056-2675-4A86-B3FB-E28543D2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" y="134520"/>
            <a:ext cx="7630263" cy="1575144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B7F2B9-9E5F-4EF8-B283-9C8BBBAF4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847" y="5002688"/>
            <a:ext cx="4249050" cy="929817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BFDD455A-CE8F-488E-8A3E-F3E913F45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418" y="1571419"/>
            <a:ext cx="4166264" cy="3222594"/>
          </a:xfrm>
          <a:prstGeom prst="rect">
            <a:avLst/>
          </a:prstGeom>
        </p:spPr>
      </p:pic>
      <p:sp>
        <p:nvSpPr>
          <p:cNvPr id="8" name="Tijdelijke aanduiding voor dianummer 16">
            <a:extLst>
              <a:ext uri="{FF2B5EF4-FFF2-40B4-BE49-F238E27FC236}">
                <a16:creationId xmlns:a16="http://schemas.microsoft.com/office/drawing/2014/main" id="{9C844386-A831-4AEC-92FD-718F0FA2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D814C8-F66B-4915-9FEC-D62A1DED085F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668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884604"/>
            <a:ext cx="5641200" cy="4464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Compartmentalize applications</a:t>
            </a:r>
          </a:p>
          <a:p>
            <a:pPr lvl="1"/>
            <a:r>
              <a:rPr lang="en-US" dirty="0"/>
              <a:t>Two memory domains (M</a:t>
            </a:r>
            <a:r>
              <a:rPr lang="en-US" baseline="-25000" dirty="0"/>
              <a:t>T </a:t>
            </a:r>
            <a:r>
              <a:rPr lang="en-US" dirty="0"/>
              <a:t>and M</a:t>
            </a:r>
            <a:r>
              <a:rPr lang="en-US" baseline="-25000" dirty="0"/>
              <a:t>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Trusted (T) and untrusted (U) components</a:t>
            </a:r>
          </a:p>
          <a:p>
            <a:r>
              <a:rPr lang="en-US"/>
              <a:t>Transferring control from U to T or vice versa via exploit-proof</a:t>
            </a:r>
            <a:r>
              <a:rPr lang="en-US" i="1"/>
              <a:t> </a:t>
            </a:r>
            <a:r>
              <a:rPr lang="en-US" b="1"/>
              <a:t>call gates</a:t>
            </a:r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9F1623-71D5-47C2-8D12-B26F2566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41" y="1863892"/>
            <a:ext cx="5400000" cy="3591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/>
              <a:t>ERIM/</a:t>
            </a:r>
            <a:r>
              <a:rPr lang="en-US" err="1"/>
              <a:t>Hodor</a:t>
            </a:r>
            <a:endParaRPr lang="en-US"/>
          </a:p>
        </p:txBody>
      </p:sp>
      <p:sp>
        <p:nvSpPr>
          <p:cNvPr id="8" name="Ondertitel 8">
            <a:extLst>
              <a:ext uri="{FF2B5EF4-FFF2-40B4-BE49-F238E27FC236}">
                <a16:creationId xmlns:a16="http://schemas.microsoft.com/office/drawing/2014/main" id="{013A48AB-E151-487C-8435-2D057C14BA2E}"/>
              </a:ext>
            </a:extLst>
          </p:cNvPr>
          <p:cNvSpPr txBox="1">
            <a:spLocks/>
          </p:cNvSpPr>
          <p:nvPr/>
        </p:nvSpPr>
        <p:spPr>
          <a:xfrm>
            <a:off x="8370318" y="5383452"/>
            <a:ext cx="1688099" cy="303140"/>
          </a:xfrm>
          <a:prstGeom prst="rect">
            <a:avLst/>
          </a:prstGeom>
        </p:spPr>
        <p:txBody>
          <a:bodyPr>
            <a:noAutofit/>
          </a:bodyPr>
          <a:lstStyle>
            <a:lvl1pPr marL="411470" indent="-41147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891518" indent="-342891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4"/>
              </a:buBlip>
              <a:defRPr sz="216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371566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5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920192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6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2575496" indent="-38099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7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3017445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071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697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323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ERIM’s call gate</a:t>
            </a:r>
            <a:endParaRPr lang="en-US" sz="1400" b="1" dirty="0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r>
              <a:rPr lang="nl-NL" sz="1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F867E5-4921-4CC9-8CF3-8DD3DAD2311B}"/>
              </a:ext>
            </a:extLst>
          </p:cNvPr>
          <p:cNvSpPr/>
          <p:nvPr/>
        </p:nvSpPr>
        <p:spPr>
          <a:xfrm>
            <a:off x="6386771" y="3444214"/>
            <a:ext cx="3671645" cy="193923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0006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99" y="1552518"/>
            <a:ext cx="6310575" cy="4464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Eliminate unsafe instructions (ERIM) </a:t>
            </a:r>
          </a:p>
          <a:p>
            <a:r>
              <a:rPr lang="en-US" dirty="0"/>
              <a:t>Built-in PKU-based sandboxes</a:t>
            </a:r>
          </a:p>
          <a:p>
            <a:pPr lvl="1"/>
            <a:r>
              <a:rPr lang="en-US" dirty="0"/>
              <a:t>Scan </a:t>
            </a:r>
            <a:r>
              <a:rPr lang="en-US" i="1" dirty="0"/>
              <a:t>new</a:t>
            </a:r>
            <a:r>
              <a:rPr lang="en-US" dirty="0"/>
              <a:t> code for unsafe instructions</a:t>
            </a:r>
          </a:p>
          <a:p>
            <a:pPr lvl="1"/>
            <a:r>
              <a:rPr lang="en-US" dirty="0"/>
              <a:t>Mark pages containing unsafe instructions as non-executable (ERIM)</a:t>
            </a:r>
          </a:p>
          <a:p>
            <a:pPr lvl="1"/>
            <a:r>
              <a:rPr lang="en-US" dirty="0"/>
              <a:t>Leverage hardware breakpoints (</a:t>
            </a:r>
            <a:r>
              <a:rPr lang="en-US" dirty="0" err="1"/>
              <a:t>Hodor</a:t>
            </a:r>
            <a:r>
              <a:rPr lang="en-US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/>
              <a:t>ERIM/</a:t>
            </a:r>
            <a:r>
              <a:rPr lang="en-US" err="1"/>
              <a:t>Hodor</a:t>
            </a:r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6DD4876-5A85-4DBA-B64A-DAA9837F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0" y="1657840"/>
            <a:ext cx="3757876" cy="35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5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12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Challenges of PKU-based Sandboxing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Calibri"/>
              </a:rPr>
              <a:t>Handling of unsafe instructions</a:t>
            </a:r>
          </a:p>
          <a:p>
            <a:r>
              <a:rPr lang="en-US" dirty="0">
                <a:latin typeface="Arial"/>
                <a:cs typeface="Calibri"/>
              </a:rPr>
              <a:t>PKU Pitfalls (Conor et al. 2020)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Inconsistencies of PT and PKU permissions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Mappings with mutable backings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Changing code by relocation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Influencing intra-process behavior with seccomp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Modifying trusted mappings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Race conditions in scanning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Signal context attacks</a:t>
            </a:r>
          </a:p>
          <a:p>
            <a:r>
              <a:rPr lang="en-US" dirty="0">
                <a:cs typeface="Arial"/>
              </a:rPr>
              <a:t>New PKU Pitfalls</a:t>
            </a:r>
          </a:p>
          <a:p>
            <a:pPr lvl="1"/>
            <a:r>
              <a:rPr lang="en-US" dirty="0">
                <a:cs typeface="Arial"/>
              </a:rPr>
              <a:t>Vetted unsafe instruction relocation</a:t>
            </a:r>
          </a:p>
          <a:p>
            <a:pPr lvl="1"/>
            <a:r>
              <a:rPr lang="en-US" dirty="0">
                <a:cs typeface="Arial"/>
              </a:rPr>
              <a:t>Incomplete debug register update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6" name="Picture 5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39158055-2AF5-4975-8F9C-24FE23FED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533" y="0"/>
            <a:ext cx="2796467" cy="200637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D2A4FA6-E302-4AF3-B597-91B4E943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664" y="1808400"/>
            <a:ext cx="1812577" cy="295275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8FFBE04-5BA3-4F9C-BE2F-6914BE3A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392" y="5205412"/>
            <a:ext cx="1812577" cy="295275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95891B8-1312-4064-996C-C539DF0F1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01" y="5617273"/>
            <a:ext cx="1812577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1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C1945BA-C62D-47B8-B054-02FB7CF7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848" y="3320252"/>
            <a:ext cx="7124964" cy="651797"/>
          </a:xfrm>
        </p:spPr>
        <p:txBody>
          <a:bodyPr>
            <a:normAutofit/>
          </a:bodyPr>
          <a:lstStyle/>
          <a:p>
            <a:r>
              <a:rPr lang="en-US" dirty="0"/>
              <a:t>Handling of Unsafe Instructions</a:t>
            </a:r>
          </a:p>
        </p:txBody>
      </p:sp>
      <p:sp>
        <p:nvSpPr>
          <p:cNvPr id="8" name="Tijdelijke aanduiding voor dianummer 16">
            <a:extLst>
              <a:ext uri="{FF2B5EF4-FFF2-40B4-BE49-F238E27FC236}">
                <a16:creationId xmlns:a16="http://schemas.microsoft.com/office/drawing/2014/main" id="{7B853BA9-8B7E-4B82-9D8B-A2610A1D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13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6" name="Picture 15" descr="A picture containing text, sign, container, can&#10;&#10;Description automatically generated">
            <a:extLst>
              <a:ext uri="{FF2B5EF4-FFF2-40B4-BE49-F238E27FC236}">
                <a16:creationId xmlns:a16="http://schemas.microsoft.com/office/drawing/2014/main" id="{72F61F91-1733-4F0E-B894-75837541C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505" y="0"/>
            <a:ext cx="3447495" cy="257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/>
              <a:t>Handling of Unsafe Instructions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Calibri"/>
              </a:rPr>
              <a:t>We examined </a:t>
            </a:r>
            <a:r>
              <a:rPr lang="en-US" dirty="0" err="1">
                <a:latin typeface="Arial"/>
                <a:cs typeface="Calibri"/>
              </a:rPr>
              <a:t>Hodor</a:t>
            </a:r>
            <a:r>
              <a:rPr kumimoji="0" lang="en-US" sz="2400" b="0" i="0" u="none" strike="noStrike" kern="1200" cap="none" spc="0" normalizeH="0" baseline="3800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[1]</a:t>
            </a:r>
            <a:r>
              <a:rPr lang="en-US" dirty="0">
                <a:solidFill>
                  <a:srgbClr val="2F4D5D"/>
                </a:solidFill>
                <a:latin typeface="Arial" panose="020B0604020202020204"/>
              </a:rPr>
              <a:t> </a:t>
            </a:r>
            <a:r>
              <a:rPr lang="en-US" dirty="0">
                <a:latin typeface="Arial"/>
                <a:cs typeface="Calibri"/>
              </a:rPr>
              <a:t>and ERIM</a:t>
            </a:r>
            <a:r>
              <a:rPr kumimoji="0" lang="en-US" sz="2400" b="0" i="0" u="none" strike="noStrike" kern="1200" cap="none" spc="0" normalizeH="0" baseline="3800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[2]</a:t>
            </a:r>
            <a:endParaRPr lang="en-US" dirty="0">
              <a:latin typeface="Arial"/>
              <a:cs typeface="Calibri"/>
            </a:endParaRPr>
          </a:p>
          <a:p>
            <a:r>
              <a:rPr lang="en-US" dirty="0" err="1"/>
              <a:t>Hodor’s</a:t>
            </a:r>
            <a:r>
              <a:rPr lang="en-US" dirty="0"/>
              <a:t> sandbox does not vet </a:t>
            </a:r>
            <a:r>
              <a:rPr lang="en-US" b="1" dirty="0" err="1"/>
              <a:t>xrstor</a:t>
            </a:r>
            <a:r>
              <a:rPr lang="en-US" dirty="0"/>
              <a:t> instructions</a:t>
            </a:r>
          </a:p>
          <a:p>
            <a:r>
              <a:rPr lang="en-US" dirty="0"/>
              <a:t>ERIM’s sandbox marks pages containing unsafe instructions as non-executable (after using binary rewriting to eliminate unsafe instructions offline)</a:t>
            </a:r>
          </a:p>
          <a:p>
            <a:pPr lvl="1"/>
            <a:r>
              <a:rPr lang="en-US" dirty="0"/>
              <a:t>Works for old systems</a:t>
            </a:r>
          </a:p>
          <a:p>
            <a:pPr lvl="1"/>
            <a:r>
              <a:rPr lang="en-US" dirty="0"/>
              <a:t>Usability or security issues for recent systems</a:t>
            </a:r>
            <a:endParaRPr lang="en-US" dirty="0">
              <a:latin typeface="Arial"/>
              <a:cs typeface="Calibri"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CCC0940-71CE-4031-8FB8-9705A8E80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533" y="0"/>
            <a:ext cx="2796467" cy="2017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A144A8-8CF1-49D5-9529-05C3E2DFD995}"/>
              </a:ext>
            </a:extLst>
          </p:cNvPr>
          <p:cNvSpPr txBox="1"/>
          <p:nvPr/>
        </p:nvSpPr>
        <p:spPr>
          <a:xfrm>
            <a:off x="728400" y="5784594"/>
            <a:ext cx="62737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[1] https://github.com/hedayati/hodor</a:t>
            </a:r>
            <a:br>
              <a:rPr lang="en-US" sz="1000" dirty="0"/>
            </a:br>
            <a:r>
              <a:rPr lang="en-US" sz="1000" dirty="0"/>
              <a:t>[2] https://github.com/vahldiek/erim</a:t>
            </a:r>
            <a:endParaRPr lang="en-US" sz="1000" i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683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16">
            <a:extLst>
              <a:ext uri="{FF2B5EF4-FFF2-40B4-BE49-F238E27FC236}">
                <a16:creationId xmlns:a16="http://schemas.microsoft.com/office/drawing/2014/main" id="{7B853BA9-8B7E-4B82-9D8B-A2610A1D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15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883506B-0085-4DDC-914E-42C1977B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505" y="0"/>
            <a:ext cx="3447495" cy="2575237"/>
          </a:xfrm>
          <a:prstGeom prst="rect">
            <a:avLst/>
          </a:prstGeom>
        </p:spPr>
      </p:pic>
      <p:sp>
        <p:nvSpPr>
          <p:cNvPr id="10" name="Titel 3">
            <a:extLst>
              <a:ext uri="{FF2B5EF4-FFF2-40B4-BE49-F238E27FC236}">
                <a16:creationId xmlns:a16="http://schemas.microsoft.com/office/drawing/2014/main" id="{81BCFEBD-38D8-42AF-A6DE-789A42C0F09B}"/>
              </a:ext>
            </a:extLst>
          </p:cNvPr>
          <p:cNvSpPr txBox="1">
            <a:spLocks/>
          </p:cNvSpPr>
          <p:nvPr/>
        </p:nvSpPr>
        <p:spPr>
          <a:xfrm>
            <a:off x="3396403" y="3144914"/>
            <a:ext cx="6551720" cy="1444841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PKU Pitfalls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New PKU Pitfalls</a:t>
            </a:r>
          </a:p>
        </p:txBody>
      </p:sp>
    </p:spTree>
    <p:extLst>
      <p:ext uri="{BB962C8B-B14F-4D97-AF65-F5344CB8AC3E}">
        <p14:creationId xmlns:p14="http://schemas.microsoft.com/office/powerpoint/2010/main" val="3868281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PKU Pitfalls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Calibri"/>
              </a:rPr>
              <a:t>Attackers can circumvent page table and PKU permissions</a:t>
            </a:r>
          </a:p>
          <a:p>
            <a:pPr lvl="1"/>
            <a:r>
              <a:rPr lang="en-US" b="1" dirty="0" err="1">
                <a:latin typeface="Arial"/>
                <a:cs typeface="Calibri"/>
              </a:rPr>
              <a:t>process_vm</a:t>
            </a:r>
            <a:r>
              <a:rPr lang="en-US" b="1" dirty="0">
                <a:latin typeface="Arial"/>
                <a:cs typeface="Calibri"/>
              </a:rPr>
              <a:t>* </a:t>
            </a:r>
            <a:r>
              <a:rPr lang="en-US" dirty="0">
                <a:latin typeface="Arial"/>
                <a:cs typeface="Calibri"/>
              </a:rPr>
              <a:t>system calls</a:t>
            </a:r>
          </a:p>
          <a:p>
            <a:pPr lvl="1"/>
            <a:r>
              <a:rPr lang="en-US" b="1" dirty="0">
                <a:latin typeface="Arial"/>
                <a:cs typeface="Calibri"/>
              </a:rPr>
              <a:t>/proc/self/mem </a:t>
            </a:r>
            <a:r>
              <a:rPr lang="en-US" dirty="0">
                <a:latin typeface="Arial"/>
                <a:cs typeface="Calibri"/>
              </a:rPr>
              <a:t>file</a:t>
            </a:r>
          </a:p>
          <a:p>
            <a:r>
              <a:rPr lang="en-US" dirty="0">
                <a:latin typeface="Arial"/>
                <a:cs typeface="Calibri"/>
              </a:rPr>
              <a:t>Attackers can change the virtual address space to access isolated memory or modify T (e.g., by invoking </a:t>
            </a:r>
            <a:r>
              <a:rPr lang="en-US" b="1" dirty="0" err="1">
                <a:latin typeface="Arial"/>
                <a:cs typeface="Calibri"/>
              </a:rPr>
              <a:t>pkey_mprotect</a:t>
            </a:r>
            <a:r>
              <a:rPr lang="en-US" b="1" dirty="0">
                <a:latin typeface="Arial"/>
                <a:cs typeface="Calibri"/>
              </a:rPr>
              <a:t> </a:t>
            </a:r>
            <a:r>
              <a:rPr lang="en-US" dirty="0">
                <a:latin typeface="Arial"/>
                <a:cs typeface="Calibri"/>
              </a:rPr>
              <a:t>from U)</a:t>
            </a:r>
          </a:p>
          <a:p>
            <a:r>
              <a:rPr lang="en-US" dirty="0">
                <a:latin typeface="Arial"/>
                <a:cs typeface="Calibri"/>
              </a:rPr>
              <a:t>Attackers can modify executable mappings with mutable backings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Perform I/O operations on their mutable backing files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Abusing multiple mappings of the same shared memory</a:t>
            </a:r>
          </a:p>
          <a:p>
            <a:endParaRPr lang="en-US" dirty="0">
              <a:latin typeface="Arial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A0A08-A26B-4700-9A13-4BF343519FEF}"/>
              </a:ext>
            </a:extLst>
          </p:cNvPr>
          <p:cNvSpPr txBox="1"/>
          <p:nvPr/>
        </p:nvSpPr>
        <p:spPr>
          <a:xfrm>
            <a:off x="576000" y="5927474"/>
            <a:ext cx="6273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Connor et al.</a:t>
            </a:r>
            <a:r>
              <a:rPr lang="en-US" sz="1000" dirty="0"/>
              <a:t> PKU Pitfalls: Attacks on PKU-based Memory Isolation Systems, USENIX Security, 2020</a:t>
            </a:r>
            <a:endParaRPr lang="en-US" sz="1000" i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923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PKU Pitfalls (2)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Calibri"/>
              </a:rPr>
              <a:t>Attackers can exploit the sandbox’s memory scanning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TOCTTOU race conditions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Inability of </a:t>
            </a:r>
            <a:r>
              <a:rPr lang="en-US" b="1" dirty="0" err="1">
                <a:latin typeface="Arial"/>
                <a:cs typeface="Calibri"/>
              </a:rPr>
              <a:t>ptrace</a:t>
            </a:r>
            <a:r>
              <a:rPr lang="en-US" dirty="0">
                <a:latin typeface="Arial"/>
                <a:cs typeface="Calibri"/>
              </a:rPr>
              <a:t>-based sandboxes to reliably identify the current executing domain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C5021-1B5F-4F74-BDF7-C626A5913D6E}"/>
              </a:ext>
            </a:extLst>
          </p:cNvPr>
          <p:cNvSpPr txBox="1"/>
          <p:nvPr/>
        </p:nvSpPr>
        <p:spPr>
          <a:xfrm>
            <a:off x="3326972" y="4642238"/>
            <a:ext cx="8551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Bypass the sandbox and add unsafe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instructions to executable memory!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3AFADF4-0D78-4208-A7EE-17066173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72" y="4825012"/>
            <a:ext cx="648000" cy="483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C13229-7BEF-42E0-9294-4FDB2957DB51}"/>
              </a:ext>
            </a:extLst>
          </p:cNvPr>
          <p:cNvSpPr txBox="1"/>
          <p:nvPr/>
        </p:nvSpPr>
        <p:spPr>
          <a:xfrm>
            <a:off x="576000" y="5927474"/>
            <a:ext cx="6273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Connor et al.</a:t>
            </a:r>
            <a:r>
              <a:rPr lang="en-US" sz="1000" dirty="0"/>
              <a:t> PKU Pitfalls: Attacks on PKU-based Memory Isolation Systems, USENIX Security, 2020</a:t>
            </a:r>
            <a:endParaRPr lang="en-US" sz="1000" i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9668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New PKU Pitfalls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Calibri"/>
              </a:rPr>
              <a:t>Two new proof-of-concept attacks against PKU-based sandboxes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Vetted unsafe instruction relocation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Incomplete debug register update</a:t>
            </a:r>
          </a:p>
          <a:p>
            <a:r>
              <a:rPr lang="en-US" dirty="0">
                <a:latin typeface="Arial"/>
                <a:cs typeface="Calibri"/>
              </a:rPr>
              <a:t>They target </a:t>
            </a:r>
            <a:r>
              <a:rPr lang="en-US" dirty="0" err="1">
                <a:latin typeface="Arial"/>
                <a:cs typeface="Calibri"/>
              </a:rPr>
              <a:t>Hodor’s</a:t>
            </a:r>
            <a:r>
              <a:rPr lang="en-US" dirty="0">
                <a:latin typeface="Arial"/>
                <a:cs typeface="Calibri"/>
              </a:rPr>
              <a:t> instruction vetting mechanism</a:t>
            </a:r>
          </a:p>
          <a:p>
            <a:pPr lvl="1"/>
            <a:r>
              <a:rPr lang="en-US" dirty="0">
                <a:latin typeface="Arial"/>
                <a:cs typeface="Calibri"/>
              </a:rPr>
              <a:t>… but they can be generalized</a:t>
            </a:r>
          </a:p>
        </p:txBody>
      </p:sp>
      <p:pic>
        <p:nvPicPr>
          <p:cNvPr id="9" name="Picture 8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24DA08E1-7BDA-6F1F-0B8F-4DAC98D7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966" y="-30959"/>
            <a:ext cx="2684745" cy="16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61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Vetted Unsafe Instruction Relocation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/>
              <a:cs typeface="Calibri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8B8929-5ECE-4D9C-9647-7D041E89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923" y="1808400"/>
            <a:ext cx="8705850" cy="36385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42C92C-6374-4262-8DDF-48F7705F3429}"/>
              </a:ext>
            </a:extLst>
          </p:cNvPr>
          <p:cNvSpPr/>
          <p:nvPr/>
        </p:nvSpPr>
        <p:spPr>
          <a:xfrm>
            <a:off x="769088" y="2015232"/>
            <a:ext cx="2849301" cy="2166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E5D5D-BB97-47E5-BB83-58F1F4C75412}"/>
              </a:ext>
            </a:extLst>
          </p:cNvPr>
          <p:cNvSpPr/>
          <p:nvPr/>
        </p:nvSpPr>
        <p:spPr>
          <a:xfrm>
            <a:off x="5324812" y="1702125"/>
            <a:ext cx="5274265" cy="424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3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3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/>
              <a:t>Compartmentalization</a:t>
            </a:r>
          </a:p>
        </p:txBody>
      </p:sp>
      <p:pic>
        <p:nvPicPr>
          <p:cNvPr id="14" name="Picture 13" descr="A picture containing text, mirror, paper clip&#10;&#10;Description automatically generated">
            <a:extLst>
              <a:ext uri="{FF2B5EF4-FFF2-40B4-BE49-F238E27FC236}">
                <a16:creationId xmlns:a16="http://schemas.microsoft.com/office/drawing/2014/main" id="{C164F494-1C52-4E8C-8B99-8497EF518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6" y="3709992"/>
            <a:ext cx="47910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82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Vetted Unsafe Instruction Relocation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/>
              <a:cs typeface="Calibri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8B8929-5ECE-4D9C-9647-7D041E89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923" y="1808400"/>
            <a:ext cx="8705850" cy="3638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ABD554D-3C3B-4612-8EA8-EE9292EBCE6D}"/>
              </a:ext>
            </a:extLst>
          </p:cNvPr>
          <p:cNvSpPr/>
          <p:nvPr/>
        </p:nvSpPr>
        <p:spPr>
          <a:xfrm>
            <a:off x="5324812" y="1656000"/>
            <a:ext cx="5274265" cy="4245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69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Vetted Unsafe Instruction Relocation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/>
              <a:cs typeface="Calibri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8B8929-5ECE-4D9C-9647-7D041E89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923" y="1808400"/>
            <a:ext cx="8705850" cy="3638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52124E-73BB-4D6C-8DB1-E34F8DCACC8B}"/>
              </a:ext>
            </a:extLst>
          </p:cNvPr>
          <p:cNvSpPr/>
          <p:nvPr/>
        </p:nvSpPr>
        <p:spPr>
          <a:xfrm>
            <a:off x="8386865" y="3674161"/>
            <a:ext cx="2212212" cy="2535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86875-ED8F-4705-B24D-3880E36FEC22}"/>
              </a:ext>
            </a:extLst>
          </p:cNvPr>
          <p:cNvSpPr/>
          <p:nvPr/>
        </p:nvSpPr>
        <p:spPr>
          <a:xfrm>
            <a:off x="8821375" y="3429000"/>
            <a:ext cx="2212212" cy="2535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0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Vetted Unsafe Instruction Relocation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/>
              <a:cs typeface="Calibri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98B8929-5ECE-4D9C-9647-7D041E89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923" y="1808400"/>
            <a:ext cx="87058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79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20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Incomplete Debug Register Update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/>
              <a:cs typeface="Calibri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731DF4-27F6-4528-8DDE-977C370F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275" y="1808400"/>
            <a:ext cx="6181725" cy="3629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CE9444-8C14-4A94-89C6-3966E6B47744}"/>
              </a:ext>
            </a:extLst>
          </p:cNvPr>
          <p:cNvSpPr/>
          <p:nvPr/>
        </p:nvSpPr>
        <p:spPr>
          <a:xfrm>
            <a:off x="5221933" y="1936193"/>
            <a:ext cx="3668267" cy="3373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A931C-A82A-440B-A070-C364D7539CCE}"/>
              </a:ext>
            </a:extLst>
          </p:cNvPr>
          <p:cNvSpPr/>
          <p:nvPr/>
        </p:nvSpPr>
        <p:spPr>
          <a:xfrm>
            <a:off x="2479874" y="1680720"/>
            <a:ext cx="2589275" cy="1106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1C8B2F-56A5-4D3B-B0A2-090DDBE70E1D}"/>
              </a:ext>
            </a:extLst>
          </p:cNvPr>
          <p:cNvSpPr/>
          <p:nvPr/>
        </p:nvSpPr>
        <p:spPr>
          <a:xfrm>
            <a:off x="4036449" y="2258873"/>
            <a:ext cx="864025" cy="1106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1E55E5-91A6-4792-A8E3-EB74ED8F71A6}"/>
              </a:ext>
            </a:extLst>
          </p:cNvPr>
          <p:cNvSpPr/>
          <p:nvPr/>
        </p:nvSpPr>
        <p:spPr>
          <a:xfrm>
            <a:off x="4524564" y="2787587"/>
            <a:ext cx="621169" cy="801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69CD43-47FC-4A02-A394-96D6F51FD9D0}"/>
              </a:ext>
            </a:extLst>
          </p:cNvPr>
          <p:cNvSpPr/>
          <p:nvPr/>
        </p:nvSpPr>
        <p:spPr>
          <a:xfrm>
            <a:off x="4753223" y="1746465"/>
            <a:ext cx="3656817" cy="3935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DF20F-E495-4A35-865C-74FA29412C0C}"/>
              </a:ext>
            </a:extLst>
          </p:cNvPr>
          <p:cNvSpPr/>
          <p:nvPr/>
        </p:nvSpPr>
        <p:spPr>
          <a:xfrm>
            <a:off x="4349263" y="2878052"/>
            <a:ext cx="3656817" cy="146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0DD543-943D-401F-996E-2CC39F8E34D4}"/>
              </a:ext>
            </a:extLst>
          </p:cNvPr>
          <p:cNvSpPr/>
          <p:nvPr/>
        </p:nvSpPr>
        <p:spPr>
          <a:xfrm>
            <a:off x="1898346" y="1926285"/>
            <a:ext cx="2100003" cy="1722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D486D8-92F1-48C3-A81A-6F60F67DCBDE}"/>
              </a:ext>
            </a:extLst>
          </p:cNvPr>
          <p:cNvSpPr/>
          <p:nvPr/>
        </p:nvSpPr>
        <p:spPr>
          <a:xfrm>
            <a:off x="3366044" y="3569958"/>
            <a:ext cx="591023" cy="196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74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20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Incomplete Debug Register Update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/>
              <a:cs typeface="Calibri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731DF4-27F6-4528-8DDE-977C370F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275" y="1808400"/>
            <a:ext cx="6181725" cy="3629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CE9444-8C14-4A94-89C6-3966E6B47744}"/>
              </a:ext>
            </a:extLst>
          </p:cNvPr>
          <p:cNvSpPr/>
          <p:nvPr/>
        </p:nvSpPr>
        <p:spPr>
          <a:xfrm>
            <a:off x="6899964" y="2108988"/>
            <a:ext cx="3668267" cy="3373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A931C-A82A-440B-A070-C364D7539CCE}"/>
              </a:ext>
            </a:extLst>
          </p:cNvPr>
          <p:cNvSpPr/>
          <p:nvPr/>
        </p:nvSpPr>
        <p:spPr>
          <a:xfrm>
            <a:off x="2479874" y="1680720"/>
            <a:ext cx="2589275" cy="1106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1C8B2F-56A5-4D3B-B0A2-090DDBE70E1D}"/>
              </a:ext>
            </a:extLst>
          </p:cNvPr>
          <p:cNvSpPr/>
          <p:nvPr/>
        </p:nvSpPr>
        <p:spPr>
          <a:xfrm>
            <a:off x="4036449" y="2258873"/>
            <a:ext cx="864025" cy="1106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1E55E5-91A6-4792-A8E3-EB74ED8F71A6}"/>
              </a:ext>
            </a:extLst>
          </p:cNvPr>
          <p:cNvSpPr/>
          <p:nvPr/>
        </p:nvSpPr>
        <p:spPr>
          <a:xfrm>
            <a:off x="4524564" y="2787587"/>
            <a:ext cx="621169" cy="801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32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20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Incomplete Debug Register Update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/>
              <a:cs typeface="Calibri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731DF4-27F6-4528-8DDE-977C370F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275" y="1808400"/>
            <a:ext cx="6181725" cy="3629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CE9444-8C14-4A94-89C6-3966E6B47744}"/>
              </a:ext>
            </a:extLst>
          </p:cNvPr>
          <p:cNvSpPr/>
          <p:nvPr/>
        </p:nvSpPr>
        <p:spPr>
          <a:xfrm>
            <a:off x="6899964" y="2108988"/>
            <a:ext cx="3668267" cy="3373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20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Incomplete Debug Register Update</a:t>
            </a:r>
            <a:endParaRPr lang="en-US" dirty="0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C324AC-9721-4748-8AE1-B536572E4AE0}"/>
              </a:ext>
            </a:extLst>
          </p:cNvPr>
          <p:cNvSpPr txBox="1">
            <a:spLocks/>
          </p:cNvSpPr>
          <p:nvPr/>
        </p:nvSpPr>
        <p:spPr>
          <a:xfrm>
            <a:off x="728400" y="1808400"/>
            <a:ext cx="10739697" cy="446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/>
              <a:cs typeface="Calibri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C731DF4-27F6-4528-8DDE-977C370F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275" y="1808400"/>
            <a:ext cx="61817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96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dianummer 16">
            <a:extLst>
              <a:ext uri="{FF2B5EF4-FFF2-40B4-BE49-F238E27FC236}">
                <a16:creationId xmlns:a16="http://schemas.microsoft.com/office/drawing/2014/main" id="{7B853BA9-8B7E-4B82-9D8B-A2610A1D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0A56A32D-81C3-4866-B166-3139F8956A71}"/>
              </a:ext>
            </a:extLst>
          </p:cNvPr>
          <p:cNvSpPr txBox="1">
            <a:spLocks/>
          </p:cNvSpPr>
          <p:nvPr/>
        </p:nvSpPr>
        <p:spPr>
          <a:xfrm>
            <a:off x="1490909" y="3520337"/>
            <a:ext cx="9322093" cy="142744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baseline="0">
                <a:solidFill>
                  <a:schemeClr val="tx2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Introducing Cerberus</a:t>
            </a:r>
          </a:p>
          <a:p>
            <a:pPr algn="ctr"/>
            <a:r>
              <a:rPr lang="en-US" dirty="0"/>
              <a:t>A Framework for PKU-based Sandboxing</a:t>
            </a:r>
          </a:p>
        </p:txBody>
      </p:sp>
      <p:pic>
        <p:nvPicPr>
          <p:cNvPr id="5" name="Content Placeholder 5" descr="A picture containing text, person, person, fish&#10;&#10;Description automatically generated">
            <a:extLst>
              <a:ext uri="{FF2B5EF4-FFF2-40B4-BE49-F238E27FC236}">
                <a16:creationId xmlns:a16="http://schemas.microsoft.com/office/drawing/2014/main" id="{CFEE194B-6F90-4A60-8F60-DEC2BB66B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032" y="0"/>
            <a:ext cx="2805968" cy="280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8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22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Cerberus’ Components</a:t>
            </a:r>
            <a:endParaRPr lang="en-US" dirty="0">
              <a:cs typeface="Calibri Ligh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01960C-C42B-4826-9D71-EB9FB258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58" y="1324242"/>
            <a:ext cx="6400800" cy="463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81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22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Cerberus’ Components</a:t>
            </a:r>
            <a:endParaRPr lang="en-US" dirty="0">
              <a:cs typeface="Calibri Ligh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01960C-C42B-4826-9D71-EB9FB258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58" y="1324242"/>
            <a:ext cx="6400800" cy="4632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055ADE-DC36-4C5A-A5C2-B4FD3840F819}"/>
              </a:ext>
            </a:extLst>
          </p:cNvPr>
          <p:cNvSpPr/>
          <p:nvPr/>
        </p:nvSpPr>
        <p:spPr>
          <a:xfrm>
            <a:off x="4695906" y="4579043"/>
            <a:ext cx="870394" cy="5256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727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3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/>
              <a:t>Compartmentalization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2A6A53D-1977-416E-91AF-BF7CFC4B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1452562"/>
            <a:ext cx="51625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12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22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Cerberus’ Components</a:t>
            </a:r>
            <a:endParaRPr lang="en-US" dirty="0">
              <a:cs typeface="Calibri Ligh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01960C-C42B-4826-9D71-EB9FB258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58" y="1324242"/>
            <a:ext cx="6400800" cy="4632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CB9F3B-2AF7-4A28-88A0-7CD6CCBE1821}"/>
              </a:ext>
            </a:extLst>
          </p:cNvPr>
          <p:cNvSpPr/>
          <p:nvPr/>
        </p:nvSpPr>
        <p:spPr>
          <a:xfrm>
            <a:off x="3223692" y="5122060"/>
            <a:ext cx="870394" cy="5256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4664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3" y="1851309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22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Cerberus’ Components</a:t>
            </a:r>
            <a:endParaRPr lang="en-US" dirty="0">
              <a:cs typeface="Calibri Ligh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01960C-C42B-4826-9D71-EB9FB258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58" y="1324242"/>
            <a:ext cx="6400800" cy="46326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71E5EA-2E54-4764-B7E2-AEE302B7BD7E}"/>
              </a:ext>
            </a:extLst>
          </p:cNvPr>
          <p:cNvSpPr/>
          <p:nvPr/>
        </p:nvSpPr>
        <p:spPr>
          <a:xfrm>
            <a:off x="3710866" y="4579043"/>
            <a:ext cx="949913" cy="5256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61181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22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Cerberus’ Components</a:t>
            </a:r>
            <a:endParaRPr lang="en-US" dirty="0">
              <a:cs typeface="Calibri Ligh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01960C-C42B-4826-9D71-EB9FB258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58" y="1324242"/>
            <a:ext cx="6400800" cy="46326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D23E4-3B03-43F3-BF53-B6D8DE1427C5}"/>
              </a:ext>
            </a:extLst>
          </p:cNvPr>
          <p:cNvSpPr/>
          <p:nvPr/>
        </p:nvSpPr>
        <p:spPr>
          <a:xfrm>
            <a:off x="4129596" y="5130931"/>
            <a:ext cx="949913" cy="5256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0284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22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Cerberus’ Components</a:t>
            </a:r>
            <a:endParaRPr lang="en-US" dirty="0">
              <a:cs typeface="Calibri Ligh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01960C-C42B-4826-9D71-EB9FB258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58" y="1324242"/>
            <a:ext cx="6400800" cy="4632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9CED72-A830-4C92-BA59-3061996042EE}"/>
              </a:ext>
            </a:extLst>
          </p:cNvPr>
          <p:cNvSpPr/>
          <p:nvPr/>
        </p:nvSpPr>
        <p:spPr>
          <a:xfrm>
            <a:off x="2726925" y="4580519"/>
            <a:ext cx="949913" cy="5256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08573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22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Cerberus’ Components</a:t>
            </a:r>
            <a:endParaRPr lang="en-US" dirty="0">
              <a:cs typeface="Calibri Ligh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01960C-C42B-4826-9D71-EB9FB258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58" y="1324242"/>
            <a:ext cx="6400800" cy="46326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055ADE-DC36-4C5A-A5C2-B4FD3840F819}"/>
              </a:ext>
            </a:extLst>
          </p:cNvPr>
          <p:cNvSpPr/>
          <p:nvPr/>
        </p:nvSpPr>
        <p:spPr>
          <a:xfrm>
            <a:off x="4695906" y="4579043"/>
            <a:ext cx="870394" cy="5256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99DDC3-218A-40DA-823D-22C1D83EDC2C}"/>
              </a:ext>
            </a:extLst>
          </p:cNvPr>
          <p:cNvSpPr/>
          <p:nvPr/>
        </p:nvSpPr>
        <p:spPr>
          <a:xfrm>
            <a:off x="3266983" y="3151574"/>
            <a:ext cx="1731145" cy="13818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8706F-1131-4799-B737-3758FCDBFCFD}"/>
              </a:ext>
            </a:extLst>
          </p:cNvPr>
          <p:cNvSpPr/>
          <p:nvPr/>
        </p:nvSpPr>
        <p:spPr>
          <a:xfrm>
            <a:off x="7217529" y="2911876"/>
            <a:ext cx="1828817" cy="15535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67569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22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Cerberus’ Components</a:t>
            </a:r>
            <a:endParaRPr lang="en-US" dirty="0">
              <a:cs typeface="Calibri Light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01960C-C42B-4826-9D71-EB9FB258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58" y="1324242"/>
            <a:ext cx="6400800" cy="4632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8B692E-4C5D-44BA-9ED9-53DD76783463}"/>
              </a:ext>
            </a:extLst>
          </p:cNvPr>
          <p:cNvSpPr/>
          <p:nvPr/>
        </p:nvSpPr>
        <p:spPr>
          <a:xfrm>
            <a:off x="3710866" y="4579043"/>
            <a:ext cx="949913" cy="5256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DAF11D-C700-44BF-9E35-524135D5BA5E}"/>
              </a:ext>
            </a:extLst>
          </p:cNvPr>
          <p:cNvSpPr/>
          <p:nvPr/>
        </p:nvSpPr>
        <p:spPr>
          <a:xfrm>
            <a:off x="2726925" y="4580519"/>
            <a:ext cx="949913" cy="5256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D6872-2140-4604-B0D8-415ACB3DEEA2}"/>
              </a:ext>
            </a:extLst>
          </p:cNvPr>
          <p:cNvSpPr/>
          <p:nvPr/>
        </p:nvSpPr>
        <p:spPr>
          <a:xfrm>
            <a:off x="4129596" y="5130931"/>
            <a:ext cx="949913" cy="5256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5119BF-702F-4C44-9FDF-927191E6D8BA}"/>
              </a:ext>
            </a:extLst>
          </p:cNvPr>
          <p:cNvSpPr/>
          <p:nvPr/>
        </p:nvSpPr>
        <p:spPr>
          <a:xfrm>
            <a:off x="7424701" y="4599751"/>
            <a:ext cx="636224" cy="44276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724D4E-AAF8-4339-9F1C-AFE3E2EA8863}"/>
              </a:ext>
            </a:extLst>
          </p:cNvPr>
          <p:cNvSpPr/>
          <p:nvPr/>
        </p:nvSpPr>
        <p:spPr>
          <a:xfrm>
            <a:off x="8189664" y="4610105"/>
            <a:ext cx="636224" cy="44276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61230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monitor injects the loader into the application</a:t>
            </a:r>
          </a:p>
          <a:p>
            <a:r>
              <a:rPr lang="en-US" dirty="0"/>
              <a:t>The loader maps a </a:t>
            </a:r>
            <a:r>
              <a:rPr lang="en-US" i="1" dirty="0"/>
              <a:t>special</a:t>
            </a:r>
            <a:r>
              <a:rPr lang="en-US" dirty="0"/>
              <a:t> code page containing an </a:t>
            </a:r>
            <a:r>
              <a:rPr lang="en-US" b="1" dirty="0" err="1"/>
              <a:t>rdpkru</a:t>
            </a:r>
            <a:r>
              <a:rPr lang="en-US" dirty="0"/>
              <a:t> instruction</a:t>
            </a:r>
          </a:p>
          <a:p>
            <a:r>
              <a:rPr lang="en-US" dirty="0"/>
              <a:t>The loader initializes the </a:t>
            </a:r>
            <a:r>
              <a:rPr lang="en-US" dirty="0" err="1"/>
              <a:t>syscall</a:t>
            </a:r>
            <a:r>
              <a:rPr lang="en-US" dirty="0"/>
              <a:t> agent</a:t>
            </a:r>
          </a:p>
          <a:p>
            <a:pPr lvl="1"/>
            <a:r>
              <a:rPr lang="en-US" dirty="0"/>
              <a:t>Providing a list of system calls that should be monitored (</a:t>
            </a:r>
            <a:r>
              <a:rPr lang="en-US" b="1" dirty="0" err="1"/>
              <a:t>SList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Providing a list of sensitive files that should not be accessed (</a:t>
            </a:r>
            <a:r>
              <a:rPr lang="en-US" b="1" dirty="0" err="1"/>
              <a:t>IList</a:t>
            </a:r>
            <a:r>
              <a:rPr lang="en-US" dirty="0"/>
              <a:t>)</a:t>
            </a:r>
          </a:p>
          <a:p>
            <a:r>
              <a:rPr lang="en-US" dirty="0"/>
              <a:t>The loader completes application loading</a:t>
            </a: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Basic PKU-based Sandbox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110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syscall</a:t>
            </a:r>
            <a:r>
              <a:rPr lang="en-US" dirty="0"/>
              <a:t> agent decides how system calls are dispatched</a:t>
            </a:r>
          </a:p>
          <a:p>
            <a:pPr lvl="1"/>
            <a:r>
              <a:rPr lang="en-US" dirty="0"/>
              <a:t>Forwards system calls included in </a:t>
            </a:r>
            <a:r>
              <a:rPr lang="en-US" b="1" dirty="0" err="1"/>
              <a:t>SList</a:t>
            </a:r>
            <a:r>
              <a:rPr lang="en-US" dirty="0"/>
              <a:t> to the monitor</a:t>
            </a:r>
          </a:p>
          <a:p>
            <a:pPr lvl="1"/>
            <a:r>
              <a:rPr lang="en-US" dirty="0"/>
              <a:t>Allows the rest to execute natively</a:t>
            </a:r>
          </a:p>
          <a:p>
            <a:r>
              <a:rPr lang="en-US" dirty="0"/>
              <a:t>The </a:t>
            </a:r>
            <a:r>
              <a:rPr lang="en-US" dirty="0" err="1"/>
              <a:t>syscall</a:t>
            </a:r>
            <a:r>
              <a:rPr lang="en-US" dirty="0"/>
              <a:t> agent blocks opening of sensitive files included in </a:t>
            </a:r>
            <a:r>
              <a:rPr lang="en-US" b="1" dirty="0" err="1"/>
              <a:t>IList</a:t>
            </a:r>
            <a:endParaRPr lang="en-US" dirty="0"/>
          </a:p>
          <a:p>
            <a:r>
              <a:rPr lang="en-US" dirty="0"/>
              <a:t>The monitor blocks </a:t>
            </a:r>
            <a:r>
              <a:rPr lang="en-US" b="1" dirty="0"/>
              <a:t>specific</a:t>
            </a:r>
            <a:r>
              <a:rPr lang="en-US" dirty="0"/>
              <a:t> system calls from U</a:t>
            </a: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342D78-0AE0-47B6-9A61-25B3205C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Basic PKU-based Sandbox (2)</a:t>
            </a:r>
            <a:endParaRPr lang="en-US" dirty="0">
              <a:cs typeface="Calibri Light"/>
            </a:endParaRPr>
          </a:p>
        </p:txBody>
      </p:sp>
      <p:sp>
        <p:nvSpPr>
          <p:cNvPr id="8" name="Tekstballon: rechthoek 7">
            <a:extLst>
              <a:ext uri="{FF2B5EF4-FFF2-40B4-BE49-F238E27FC236}">
                <a16:creationId xmlns:a16="http://schemas.microsoft.com/office/drawing/2014/main" id="{F3675C74-482B-4B82-B3F7-4588B1F184F7}"/>
              </a:ext>
            </a:extLst>
          </p:cNvPr>
          <p:cNvSpPr/>
          <p:nvPr/>
        </p:nvSpPr>
        <p:spPr>
          <a:xfrm>
            <a:off x="4873110" y="-26880"/>
            <a:ext cx="6339388" cy="1529759"/>
          </a:xfrm>
          <a:prstGeom prst="wedgeRectCallout">
            <a:avLst>
              <a:gd name="adj1" fmla="val -24528"/>
              <a:gd name="adj2" fmla="val 931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/>
              <a:t>modify_ldt</a:t>
            </a:r>
            <a:r>
              <a:rPr lang="en-US" b="1" i="1" dirty="0"/>
              <a:t>, </a:t>
            </a:r>
            <a:r>
              <a:rPr lang="en-US" b="1" i="1" dirty="0" err="1"/>
              <a:t>prctl</a:t>
            </a:r>
            <a:r>
              <a:rPr lang="en-US" b="1" i="1" dirty="0"/>
              <a:t>, seccomp, </a:t>
            </a:r>
            <a:r>
              <a:rPr lang="en-US" b="1" i="1" dirty="0" err="1"/>
              <a:t>ptrace</a:t>
            </a:r>
            <a:r>
              <a:rPr lang="en-US" b="1" i="1" dirty="0"/>
              <a:t>, process_</a:t>
            </a:r>
          </a:p>
          <a:p>
            <a:pPr algn="ctr"/>
            <a:r>
              <a:rPr lang="en-US" b="1" i="1" dirty="0" err="1"/>
              <a:t>vm_readv</a:t>
            </a:r>
            <a:r>
              <a:rPr lang="en-US" b="1" i="1" dirty="0"/>
              <a:t>, </a:t>
            </a:r>
            <a:r>
              <a:rPr lang="en-US" b="1" i="1" dirty="0" err="1"/>
              <a:t>process_vm_writev</a:t>
            </a:r>
            <a:r>
              <a:rPr lang="en-US" b="1" i="1" dirty="0"/>
              <a:t>, </a:t>
            </a:r>
            <a:r>
              <a:rPr lang="en-US" b="1" i="1" dirty="0" err="1"/>
              <a:t>mprotect</a:t>
            </a:r>
            <a:r>
              <a:rPr lang="en-US" b="1" i="1" dirty="0"/>
              <a:t>, </a:t>
            </a:r>
            <a:r>
              <a:rPr lang="en-US" b="1" i="1" dirty="0" err="1"/>
              <a:t>pkey</a:t>
            </a:r>
            <a:r>
              <a:rPr lang="en-US" b="1" i="1" dirty="0"/>
              <a:t>_-</a:t>
            </a:r>
          </a:p>
          <a:p>
            <a:pPr algn="ctr"/>
            <a:r>
              <a:rPr lang="en-US" b="1" i="1" dirty="0" err="1"/>
              <a:t>mprotect</a:t>
            </a:r>
            <a:r>
              <a:rPr lang="en-US" b="1" i="1" dirty="0"/>
              <a:t>, </a:t>
            </a:r>
            <a:r>
              <a:rPr lang="en-US" b="1" i="1" dirty="0" err="1"/>
              <a:t>pkey_alloc</a:t>
            </a:r>
            <a:r>
              <a:rPr lang="en-US" b="1" i="1" dirty="0"/>
              <a:t>, </a:t>
            </a:r>
            <a:r>
              <a:rPr lang="en-US" b="1" i="1" dirty="0" err="1"/>
              <a:t>pkey_free</a:t>
            </a:r>
            <a:r>
              <a:rPr lang="en-US" b="1" i="1" dirty="0"/>
              <a:t>, </a:t>
            </a:r>
            <a:r>
              <a:rPr lang="en-US" b="1" i="1" dirty="0" err="1"/>
              <a:t>mmap</a:t>
            </a:r>
            <a:r>
              <a:rPr lang="en-US" b="1" i="1" dirty="0"/>
              <a:t>, </a:t>
            </a:r>
            <a:r>
              <a:rPr lang="en-US" b="1" i="1" dirty="0" err="1"/>
              <a:t>munmap</a:t>
            </a:r>
            <a:r>
              <a:rPr lang="en-US" b="1" i="1" dirty="0"/>
              <a:t>, </a:t>
            </a:r>
            <a:r>
              <a:rPr lang="en-US" b="1" i="1" dirty="0" err="1"/>
              <a:t>mremap</a:t>
            </a:r>
            <a:r>
              <a:rPr lang="en-US" b="1" i="1" dirty="0"/>
              <a:t>, </a:t>
            </a:r>
            <a:r>
              <a:rPr lang="en-US" b="1" i="1" dirty="0" err="1"/>
              <a:t>execve</a:t>
            </a:r>
            <a:r>
              <a:rPr lang="en-US" b="1" i="1" dirty="0"/>
              <a:t>, </a:t>
            </a:r>
            <a:r>
              <a:rPr lang="en-US" b="1" i="1" dirty="0" err="1"/>
              <a:t>shmat</a:t>
            </a:r>
            <a:r>
              <a:rPr lang="en-US" b="1" i="1" dirty="0"/>
              <a:t>, </a:t>
            </a:r>
            <a:r>
              <a:rPr lang="en-US" b="1" i="1" dirty="0" err="1"/>
              <a:t>shmdt</a:t>
            </a:r>
            <a:r>
              <a:rPr lang="en-US" i="1" dirty="0"/>
              <a:t>, and all variants of the </a:t>
            </a:r>
            <a:r>
              <a:rPr lang="en-US" b="1" i="1" dirty="0"/>
              <a:t>fork/clone </a:t>
            </a:r>
            <a:r>
              <a:rPr lang="en-US" i="1" dirty="0"/>
              <a:t>system</a:t>
            </a:r>
          </a:p>
        </p:txBody>
      </p:sp>
      <p:sp>
        <p:nvSpPr>
          <p:cNvPr id="14" name="Tekstballon: rechthoek 7">
            <a:extLst>
              <a:ext uri="{FF2B5EF4-FFF2-40B4-BE49-F238E27FC236}">
                <a16:creationId xmlns:a16="http://schemas.microsoft.com/office/drawing/2014/main" id="{9AF998C2-2B0D-425E-8904-98A0748A18F6}"/>
              </a:ext>
            </a:extLst>
          </p:cNvPr>
          <p:cNvSpPr/>
          <p:nvPr/>
        </p:nvSpPr>
        <p:spPr>
          <a:xfrm>
            <a:off x="422500" y="1770948"/>
            <a:ext cx="4739924" cy="1151999"/>
          </a:xfrm>
          <a:prstGeom prst="wedgeRectCallout">
            <a:avLst>
              <a:gd name="adj1" fmla="val 26653"/>
              <a:gd name="adj2" fmla="val 108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err="1"/>
              <a:t>modify_ldt</a:t>
            </a:r>
            <a:r>
              <a:rPr lang="en-US" b="1" i="1" dirty="0"/>
              <a:t>, </a:t>
            </a:r>
            <a:r>
              <a:rPr lang="en-US" b="1" i="1" dirty="0" err="1"/>
              <a:t>prctl</a:t>
            </a:r>
            <a:r>
              <a:rPr lang="en-US" b="1" i="1" dirty="0"/>
              <a:t> setting seccomp, seccomp, </a:t>
            </a:r>
            <a:r>
              <a:rPr lang="en-US" b="1" i="1" dirty="0" err="1"/>
              <a:t>ptrace</a:t>
            </a:r>
            <a:r>
              <a:rPr lang="en-US" b="1" i="1" dirty="0"/>
              <a:t>, </a:t>
            </a:r>
            <a:r>
              <a:rPr lang="en-US" b="1" i="1" dirty="0" err="1"/>
              <a:t>pkey_alloc</a:t>
            </a:r>
            <a:r>
              <a:rPr lang="en-US" b="1" i="1" dirty="0"/>
              <a:t>, </a:t>
            </a:r>
            <a:r>
              <a:rPr lang="en-US" b="1" i="1" dirty="0" err="1"/>
              <a:t>pkey_free</a:t>
            </a:r>
            <a:r>
              <a:rPr lang="en-US" b="1" i="1" dirty="0"/>
              <a:t>, </a:t>
            </a:r>
            <a:r>
              <a:rPr lang="en-US" b="1" i="1" dirty="0" err="1"/>
              <a:t>pkey_mprotect</a:t>
            </a:r>
            <a:r>
              <a:rPr lang="en-US" b="1" i="1" dirty="0"/>
              <a:t>, </a:t>
            </a:r>
            <a:r>
              <a:rPr lang="en-US" b="1" i="1" dirty="0" err="1"/>
              <a:t>process_vm</a:t>
            </a:r>
            <a:r>
              <a:rPr lang="en-US" b="1" i="1" dirty="0"/>
              <a:t>*, </a:t>
            </a:r>
            <a:r>
              <a:rPr lang="en-US" b="1" i="1" dirty="0" err="1"/>
              <a:t>shmat</a:t>
            </a:r>
            <a:r>
              <a:rPr lang="en-US" b="1" i="1" dirty="0"/>
              <a:t> and </a:t>
            </a:r>
            <a:r>
              <a:rPr lang="en-US" b="1" i="1" dirty="0" err="1"/>
              <a:t>shmdt</a:t>
            </a:r>
            <a:endParaRPr lang="en-US" b="1" i="1" dirty="0"/>
          </a:p>
        </p:txBody>
      </p:sp>
      <p:sp>
        <p:nvSpPr>
          <p:cNvPr id="16" name="Tekstballon: rechthoek 7">
            <a:extLst>
              <a:ext uri="{FF2B5EF4-FFF2-40B4-BE49-F238E27FC236}">
                <a16:creationId xmlns:a16="http://schemas.microsoft.com/office/drawing/2014/main" id="{8018ADD2-BAC4-4AF9-BDC9-6C10FD49AA90}"/>
              </a:ext>
            </a:extLst>
          </p:cNvPr>
          <p:cNvSpPr/>
          <p:nvPr/>
        </p:nvSpPr>
        <p:spPr>
          <a:xfrm>
            <a:off x="6673792" y="1410934"/>
            <a:ext cx="3954875" cy="1462601"/>
          </a:xfrm>
          <a:prstGeom prst="wedgeRectCallout">
            <a:avLst>
              <a:gd name="adj1" fmla="val -33593"/>
              <a:gd name="adj2" fmla="val 97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The monitor uses the </a:t>
            </a:r>
            <a:r>
              <a:rPr lang="en-US" b="1" i="1" dirty="0" err="1"/>
              <a:t>rdpkru</a:t>
            </a:r>
            <a:r>
              <a:rPr lang="en-US" b="1" i="1" dirty="0"/>
              <a:t> </a:t>
            </a:r>
            <a:r>
              <a:rPr lang="en-US" i="1" dirty="0"/>
              <a:t>instruction that the loader mapped to reliably determine the current executing domain</a:t>
            </a:r>
            <a:endParaRPr lang="en-US" b="1" i="1" dirty="0"/>
          </a:p>
        </p:txBody>
      </p:sp>
      <p:sp>
        <p:nvSpPr>
          <p:cNvPr id="9" name="Rechthoek 73">
            <a:extLst>
              <a:ext uri="{FF2B5EF4-FFF2-40B4-BE49-F238E27FC236}">
                <a16:creationId xmlns:a16="http://schemas.microsoft.com/office/drawing/2014/main" id="{980D0205-006C-40E3-B6AD-7A612B64D343}"/>
              </a:ext>
            </a:extLst>
          </p:cNvPr>
          <p:cNvSpPr/>
          <p:nvPr/>
        </p:nvSpPr>
        <p:spPr>
          <a:xfrm>
            <a:off x="6630928" y="1292358"/>
            <a:ext cx="429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1080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6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The monitor uses a modified version of </a:t>
            </a:r>
            <a:r>
              <a:rPr lang="en-US" dirty="0" err="1">
                <a:cs typeface="Arial"/>
              </a:rPr>
              <a:t>Hodor’s</a:t>
            </a:r>
            <a:r>
              <a:rPr lang="en-US" dirty="0">
                <a:cs typeface="Arial"/>
              </a:rPr>
              <a:t> instruction vetting scheme</a:t>
            </a:r>
          </a:p>
          <a:p>
            <a:pPr lvl="1"/>
            <a:r>
              <a:rPr lang="en-US" dirty="0">
                <a:cs typeface="Arial"/>
              </a:rPr>
              <a:t>Implemented in user space with </a:t>
            </a:r>
            <a:r>
              <a:rPr lang="en-US" b="1" dirty="0" err="1">
                <a:cs typeface="Arial"/>
              </a:rPr>
              <a:t>ptrace</a:t>
            </a:r>
            <a:endParaRPr lang="en-US" b="1" dirty="0">
              <a:cs typeface="Arial"/>
            </a:endParaRPr>
          </a:p>
          <a:p>
            <a:pPr lvl="1"/>
            <a:r>
              <a:rPr lang="en-US" dirty="0">
                <a:cs typeface="Arial"/>
              </a:rPr>
              <a:t>Vets both </a:t>
            </a:r>
            <a:r>
              <a:rPr lang="en-US" b="1" dirty="0" err="1">
                <a:cs typeface="Arial"/>
              </a:rPr>
              <a:t>wrpkru</a:t>
            </a:r>
            <a:r>
              <a:rPr lang="en-US" dirty="0">
                <a:cs typeface="Arial"/>
              </a:rPr>
              <a:t> and </a:t>
            </a:r>
            <a:r>
              <a:rPr lang="en-US" b="1" dirty="0" err="1">
                <a:cs typeface="Arial"/>
              </a:rPr>
              <a:t>xrstor</a:t>
            </a:r>
            <a:r>
              <a:rPr lang="en-US" dirty="0">
                <a:cs typeface="Arial"/>
              </a:rPr>
              <a:t> instructions</a:t>
            </a:r>
          </a:p>
          <a:p>
            <a:pPr lvl="1"/>
            <a:r>
              <a:rPr lang="en-US" dirty="0">
                <a:cs typeface="Arial"/>
              </a:rPr>
              <a:t>Intercepts and monitors system calls from U that could introduce unsafe instructions</a:t>
            </a:r>
          </a:p>
          <a:p>
            <a:pPr lvl="1"/>
            <a:r>
              <a:rPr lang="en-US" dirty="0">
                <a:cs typeface="Arial"/>
              </a:rPr>
              <a:t>Ensures that hardware breakpoints are properly updated when a process relocates code</a:t>
            </a:r>
            <a:endParaRPr lang="en-US" b="1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25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342D78-0AE0-47B6-9A61-25B3205C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Basic PKU-based Sandbox (3)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20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724559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The monitor restricts or modifies mapped regions</a:t>
            </a:r>
          </a:p>
          <a:p>
            <a:pPr lvl="1"/>
            <a:r>
              <a:rPr lang="en-US" dirty="0">
                <a:cs typeface="Arial"/>
              </a:rPr>
              <a:t>Enforces W^X</a:t>
            </a:r>
          </a:p>
          <a:p>
            <a:pPr lvl="1"/>
            <a:r>
              <a:rPr lang="en-US" dirty="0">
                <a:cs typeface="Arial"/>
              </a:rPr>
              <a:t>Doesn’t allow </a:t>
            </a:r>
            <a:r>
              <a:rPr lang="en-US" b="1" dirty="0">
                <a:cs typeface="Arial"/>
              </a:rPr>
              <a:t>PROT_EXEC </a:t>
            </a:r>
            <a:r>
              <a:rPr lang="en-US" dirty="0">
                <a:cs typeface="Arial"/>
              </a:rPr>
              <a:t>&amp;&amp; (</a:t>
            </a:r>
            <a:r>
              <a:rPr lang="en-US" b="1" dirty="0">
                <a:cs typeface="Arial"/>
              </a:rPr>
              <a:t>MAP_SHARED |</a:t>
            </a:r>
            <a:r>
              <a:rPr lang="en-US" dirty="0">
                <a:cs typeface="Arial"/>
              </a:rPr>
              <a:t> </a:t>
            </a:r>
            <a:r>
              <a:rPr lang="en-US" b="1" dirty="0">
                <a:cs typeface="Arial"/>
              </a:rPr>
              <a:t>MAP_SHARED_VALIDATE</a:t>
            </a:r>
            <a:r>
              <a:rPr lang="en-US" dirty="0">
                <a:cs typeface="Arial"/>
              </a:rPr>
              <a:t>)</a:t>
            </a:r>
          </a:p>
          <a:p>
            <a:pPr lvl="1"/>
            <a:r>
              <a:rPr lang="en-US" dirty="0">
                <a:cs typeface="Arial"/>
              </a:rPr>
              <a:t>Replaces the file-backed mappings with </a:t>
            </a:r>
            <a:r>
              <a:rPr lang="en-US" b="1" dirty="0">
                <a:cs typeface="Arial"/>
              </a:rPr>
              <a:t>MAP_ANONYMOUS </a:t>
            </a:r>
            <a:r>
              <a:rPr lang="en-US" dirty="0">
                <a:cs typeface="Arial"/>
              </a:rPr>
              <a:t>ones</a:t>
            </a:r>
          </a:p>
          <a:p>
            <a:pPr lvl="1"/>
            <a:r>
              <a:rPr lang="en-US" dirty="0">
                <a:cs typeface="Arial"/>
              </a:rPr>
              <a:t>Copies the file contents that the application initially attempted to map</a:t>
            </a:r>
          </a:p>
          <a:p>
            <a:pPr lvl="1"/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342D78-0AE0-47B6-9A61-25B3205C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Basic PKU-based Sandbox (4)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565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3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/>
              <a:t>Compartmentalization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B84FE59-F4B8-4A12-8CAB-B46193CB3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494" y="1452562"/>
            <a:ext cx="5810250" cy="3952875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88273E3-EE71-4D07-98CA-ADE7DCC22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436" y="4314547"/>
            <a:ext cx="648000" cy="4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82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Protecting multi-threaded applications is challenging</a:t>
            </a:r>
          </a:p>
          <a:p>
            <a:pPr lvl="1"/>
            <a:r>
              <a:rPr lang="en-US" dirty="0">
                <a:cs typeface="Arial"/>
              </a:rPr>
              <a:t>Race conditions in memory scanning</a:t>
            </a:r>
          </a:p>
          <a:p>
            <a:pPr lvl="1"/>
            <a:r>
              <a:rPr lang="en-US" dirty="0">
                <a:cs typeface="Arial"/>
              </a:rPr>
              <a:t>Hardware breakpoints are thread local</a:t>
            </a:r>
          </a:p>
          <a:p>
            <a:r>
              <a:rPr lang="en-US" dirty="0">
                <a:cs typeface="Arial"/>
              </a:rPr>
              <a:t>We spawn a unique monitor for each application thread</a:t>
            </a:r>
          </a:p>
          <a:p>
            <a:r>
              <a:rPr lang="en-US" dirty="0">
                <a:cs typeface="Arial"/>
              </a:rPr>
              <a:t>We use locks to avoid race conditions in memory scanning</a:t>
            </a:r>
          </a:p>
          <a:p>
            <a:r>
              <a:rPr lang="en-US" dirty="0">
                <a:cs typeface="Arial"/>
              </a:rPr>
              <a:t>We augment hardware breakpoints with instruction emulation</a:t>
            </a:r>
            <a:r>
              <a:rPr lang="en-US" sz="1700" baseline="38000" dirty="0">
                <a:solidFill>
                  <a:srgbClr val="2F4D5D"/>
                </a:solidFill>
                <a:latin typeface="Arial" panose="020B0604020202020204"/>
              </a:rPr>
              <a:t>[1]</a:t>
            </a:r>
            <a:r>
              <a:rPr lang="en-US" sz="1700" dirty="0">
                <a:solidFill>
                  <a:srgbClr val="2F4D5D"/>
                </a:solidFill>
                <a:latin typeface="Arial" panose="020B0604020202020204"/>
              </a:rPr>
              <a:t> </a:t>
            </a:r>
            <a:endParaRPr lang="en-US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27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342D78-0AE0-47B6-9A61-25B3205C9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Basic PKU-based Sandbox (5)</a:t>
            </a:r>
            <a:endParaRPr lang="en-US" dirty="0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3E3EF-7A4C-4631-AD80-4DDD902561F1}"/>
              </a:ext>
            </a:extLst>
          </p:cNvPr>
          <p:cNvSpPr txBox="1"/>
          <p:nvPr/>
        </p:nvSpPr>
        <p:spPr>
          <a:xfrm>
            <a:off x="576000" y="5757960"/>
            <a:ext cx="62737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000" dirty="0"/>
            </a:br>
            <a:r>
              <a:rPr lang="en-US" sz="1000" dirty="0"/>
              <a:t>[1] Vinck et al. Sharing is Caring: Secure and Efficient Shared Memory Support for MVEEs, </a:t>
            </a:r>
            <a:r>
              <a:rPr lang="en-US" sz="1000" dirty="0" err="1"/>
              <a:t>EuroSys</a:t>
            </a:r>
            <a:r>
              <a:rPr lang="en-US" sz="1000" dirty="0"/>
              <a:t> 2022</a:t>
            </a:r>
            <a:endParaRPr lang="en-US" sz="1000" i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654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28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The Cerberus APIs</a:t>
            </a:r>
            <a:endParaRPr lang="en-US" dirty="0">
              <a:cs typeface="Calibri Light"/>
            </a:endParaRPr>
          </a:p>
        </p:txBody>
      </p:sp>
      <p:sp>
        <p:nvSpPr>
          <p:cNvPr id="7" name="Tekstballon: rechthoek 7">
            <a:extLst>
              <a:ext uri="{FF2B5EF4-FFF2-40B4-BE49-F238E27FC236}">
                <a16:creationId xmlns:a16="http://schemas.microsoft.com/office/drawing/2014/main" id="{507F1CF6-6863-4070-BE32-80261E63359F}"/>
              </a:ext>
            </a:extLst>
          </p:cNvPr>
          <p:cNvSpPr/>
          <p:nvPr/>
        </p:nvSpPr>
        <p:spPr>
          <a:xfrm>
            <a:off x="3576840" y="4114778"/>
            <a:ext cx="3863364" cy="1977648"/>
          </a:xfrm>
          <a:prstGeom prst="wedgeRectCallout">
            <a:avLst>
              <a:gd name="adj1" fmla="val -24651"/>
              <a:gd name="adj2" fmla="val 50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   </a:t>
            </a:r>
            <a:r>
              <a:rPr lang="en-US" sz="1600" i="1" dirty="0"/>
              <a:t>The monitor considers all </a:t>
            </a:r>
            <a:r>
              <a:rPr lang="en-US" sz="1600" b="1" i="1" dirty="0" err="1"/>
              <a:t>wrpkru</a:t>
            </a:r>
            <a:r>
              <a:rPr lang="en-US" sz="1600" i="1" dirty="0"/>
              <a:t> and </a:t>
            </a:r>
            <a:r>
              <a:rPr lang="en-US" sz="1600" b="1" i="1" dirty="0" err="1"/>
              <a:t>xrstor</a:t>
            </a:r>
            <a:r>
              <a:rPr lang="en-US" sz="1600" i="1" dirty="0"/>
              <a:t> instructions as unsafe, except those included in a configurable list (</a:t>
            </a:r>
            <a:r>
              <a:rPr lang="en-US" sz="1600" b="1" i="1" dirty="0" err="1"/>
              <a:t>AllowList</a:t>
            </a:r>
            <a:r>
              <a:rPr lang="en-US" sz="1600" i="1" dirty="0"/>
              <a:t>). The </a:t>
            </a:r>
            <a:r>
              <a:rPr lang="en-US" sz="1600" b="1" i="1" dirty="0" err="1"/>
              <a:t>AllowList</a:t>
            </a:r>
            <a:r>
              <a:rPr lang="en-US" sz="1600" i="1" dirty="0"/>
              <a:t> is empty by default. The developer should use the Cerberus APIs to modify the </a:t>
            </a:r>
            <a:r>
              <a:rPr lang="en-US" sz="1600" b="1" i="1" dirty="0" err="1"/>
              <a:t>AllowList</a:t>
            </a:r>
            <a:endParaRPr lang="en-US" sz="1600" b="1" i="1" dirty="0"/>
          </a:p>
        </p:txBody>
      </p:sp>
      <p:sp>
        <p:nvSpPr>
          <p:cNvPr id="8" name="Rechthoek 73">
            <a:extLst>
              <a:ext uri="{FF2B5EF4-FFF2-40B4-BE49-F238E27FC236}">
                <a16:creationId xmlns:a16="http://schemas.microsoft.com/office/drawing/2014/main" id="{0DEC0188-B285-46E1-8010-F573CEAD5A29}"/>
              </a:ext>
            </a:extLst>
          </p:cNvPr>
          <p:cNvSpPr/>
          <p:nvPr/>
        </p:nvSpPr>
        <p:spPr>
          <a:xfrm>
            <a:off x="3526061" y="3969630"/>
            <a:ext cx="429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9" name="Tekstballon: rechthoek 7">
            <a:extLst>
              <a:ext uri="{FF2B5EF4-FFF2-40B4-BE49-F238E27FC236}">
                <a16:creationId xmlns:a16="http://schemas.microsoft.com/office/drawing/2014/main" id="{7E803803-6961-475D-BDC3-13A42979A689}"/>
              </a:ext>
            </a:extLst>
          </p:cNvPr>
          <p:cNvSpPr/>
          <p:nvPr/>
        </p:nvSpPr>
        <p:spPr>
          <a:xfrm>
            <a:off x="6021349" y="1566000"/>
            <a:ext cx="3478979" cy="2060016"/>
          </a:xfrm>
          <a:prstGeom prst="wedgeRectCallout">
            <a:avLst>
              <a:gd name="adj1" fmla="val 25442"/>
              <a:gd name="adj2" fmla="val 47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The monitor does not implement a mechanism to reliably track pages which are in M</a:t>
            </a:r>
            <a:r>
              <a:rPr lang="en-US" sz="1600" i="1" baseline="-25000" dirty="0"/>
              <a:t>T</a:t>
            </a:r>
            <a:r>
              <a:rPr lang="en-US" sz="1600" i="1" dirty="0"/>
              <a:t>. Consequently, M</a:t>
            </a:r>
            <a:r>
              <a:rPr lang="en-US" sz="1600" i="1" baseline="-25000" dirty="0"/>
              <a:t>T</a:t>
            </a:r>
            <a:r>
              <a:rPr lang="en-US" sz="1600" i="1" dirty="0"/>
              <a:t> is empty by default. The developer should use the Cerberus APIs to build such a mechanism</a:t>
            </a:r>
          </a:p>
        </p:txBody>
      </p:sp>
      <p:sp>
        <p:nvSpPr>
          <p:cNvPr id="10" name="Rechthoek 73">
            <a:extLst>
              <a:ext uri="{FF2B5EF4-FFF2-40B4-BE49-F238E27FC236}">
                <a16:creationId xmlns:a16="http://schemas.microsoft.com/office/drawing/2014/main" id="{651453E7-5AD7-41F6-8298-8883A07403F9}"/>
              </a:ext>
            </a:extLst>
          </p:cNvPr>
          <p:cNvSpPr/>
          <p:nvPr/>
        </p:nvSpPr>
        <p:spPr>
          <a:xfrm>
            <a:off x="5953957" y="1426126"/>
            <a:ext cx="429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12" name="Tekstballon: rechthoek 7">
            <a:extLst>
              <a:ext uri="{FF2B5EF4-FFF2-40B4-BE49-F238E27FC236}">
                <a16:creationId xmlns:a16="http://schemas.microsoft.com/office/drawing/2014/main" id="{D5866AF1-7D65-4EFD-B1A5-7EAA58172428}"/>
              </a:ext>
            </a:extLst>
          </p:cNvPr>
          <p:cNvSpPr/>
          <p:nvPr/>
        </p:nvSpPr>
        <p:spPr>
          <a:xfrm>
            <a:off x="1009543" y="1710627"/>
            <a:ext cx="4125105" cy="1810886"/>
          </a:xfrm>
          <a:prstGeom prst="wedgeRectCallout">
            <a:avLst>
              <a:gd name="adj1" fmla="val -16857"/>
              <a:gd name="adj2" fmla="val 49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The monitor assumes that the application always executes code in U. The developer should use the Cerberus APIs to define the </a:t>
            </a:r>
            <a:r>
              <a:rPr lang="en-US" sz="1600" b="1" i="1" dirty="0"/>
              <a:t>PKRU</a:t>
            </a:r>
            <a:r>
              <a:rPr lang="en-US" sz="1600" i="1" dirty="0"/>
              <a:t> values that correspond to U and T respectively, and extend the monitor</a:t>
            </a:r>
          </a:p>
        </p:txBody>
      </p:sp>
      <p:sp>
        <p:nvSpPr>
          <p:cNvPr id="13" name="Rechthoek 73">
            <a:extLst>
              <a:ext uri="{FF2B5EF4-FFF2-40B4-BE49-F238E27FC236}">
                <a16:creationId xmlns:a16="http://schemas.microsoft.com/office/drawing/2014/main" id="{8AB03968-490D-4FBE-A49C-F11D229244FE}"/>
              </a:ext>
            </a:extLst>
          </p:cNvPr>
          <p:cNvSpPr/>
          <p:nvPr/>
        </p:nvSpPr>
        <p:spPr>
          <a:xfrm>
            <a:off x="988688" y="1570753"/>
            <a:ext cx="3564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pic>
        <p:nvPicPr>
          <p:cNvPr id="14" name="Picture 13" descr="A group of men sitting on a couch&#10;&#10;Description automatically generated with low confidence">
            <a:extLst>
              <a:ext uri="{FF2B5EF4-FFF2-40B4-BE49-F238E27FC236}">
                <a16:creationId xmlns:a16="http://schemas.microsoft.com/office/drawing/2014/main" id="{81199F60-3A41-4E4F-9A29-5BEC468F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189" y="1"/>
            <a:ext cx="2443664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0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2" grpId="0" animBg="1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Configuration of the </a:t>
            </a:r>
            <a:r>
              <a:rPr lang="en-US" dirty="0" err="1"/>
              <a:t>syscall</a:t>
            </a:r>
            <a:r>
              <a:rPr lang="en-US" dirty="0"/>
              <a:t> agent</a:t>
            </a:r>
          </a:p>
          <a:p>
            <a:r>
              <a:rPr lang="en-US" dirty="0"/>
              <a:t>Definition of U and T</a:t>
            </a:r>
          </a:p>
          <a:p>
            <a:r>
              <a:rPr lang="en-US" dirty="0"/>
              <a:t>Identification of the current executing domain</a:t>
            </a:r>
          </a:p>
          <a:p>
            <a:r>
              <a:rPr lang="en-US" dirty="0"/>
              <a:t>System call handling</a:t>
            </a:r>
          </a:p>
          <a:p>
            <a:r>
              <a:rPr lang="en-US" dirty="0"/>
              <a:t>Modification of the </a:t>
            </a:r>
            <a:r>
              <a:rPr lang="en-US" b="1" dirty="0" err="1"/>
              <a:t>AllowList</a:t>
            </a:r>
            <a:endParaRPr lang="en-US" b="1" dirty="0"/>
          </a:p>
          <a:p>
            <a:r>
              <a:rPr lang="en-US" dirty="0"/>
              <a:t>Emulation engine</a:t>
            </a: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</a:rPr>
              <a:t>29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The Cerberus APIs (2)</a:t>
            </a:r>
            <a:endParaRPr lang="en-US" dirty="0">
              <a:cs typeface="Calibri Light"/>
            </a:endParaRPr>
          </a:p>
        </p:txBody>
      </p:sp>
      <p:pic>
        <p:nvPicPr>
          <p:cNvPr id="7" name="Picture 6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814BA18B-01FD-F7A1-1BFE-7674ADD2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572" y="-1"/>
            <a:ext cx="2443664" cy="16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9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≈11 KLOC (C/C++ and shell scripts)</a:t>
            </a:r>
          </a:p>
          <a:p>
            <a:r>
              <a:rPr lang="en-US" dirty="0" err="1"/>
              <a:t>Syscall</a:t>
            </a:r>
            <a:r>
              <a:rPr lang="en-US" dirty="0"/>
              <a:t> agent is a small kernel patch for Linux 5.3</a:t>
            </a:r>
          </a:p>
          <a:p>
            <a:r>
              <a:rPr lang="en-US" dirty="0"/>
              <a:t>Implemented on top of related research projects</a:t>
            </a:r>
            <a:r>
              <a:rPr kumimoji="0" lang="en-US" sz="1700" b="0" i="0" u="none" strike="noStrike" kern="1200" cap="none" spc="0" normalizeH="0" baseline="3800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[1,2]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2F4D5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Implementation</a:t>
            </a:r>
            <a:endParaRPr lang="en-US" dirty="0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D2839-1444-4016-930A-97223EFD5F0E}"/>
              </a:ext>
            </a:extLst>
          </p:cNvPr>
          <p:cNvSpPr txBox="1"/>
          <p:nvPr/>
        </p:nvSpPr>
        <p:spPr>
          <a:xfrm>
            <a:off x="576000" y="5784594"/>
            <a:ext cx="62737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[1] </a:t>
            </a:r>
            <a:r>
              <a:rPr lang="fr-FR" sz="1000" dirty="0" err="1"/>
              <a:t>Volckaert</a:t>
            </a:r>
            <a:r>
              <a:rPr lang="fr-FR" sz="1000" dirty="0"/>
              <a:t> et al.</a:t>
            </a:r>
            <a:r>
              <a:rPr lang="en-US" sz="1000" dirty="0"/>
              <a:t> Secure and efficient application monitoring and replication, USENIX ATC 2016</a:t>
            </a:r>
            <a:br>
              <a:rPr lang="en-US" sz="1000" dirty="0"/>
            </a:br>
            <a:r>
              <a:rPr lang="en-US" sz="1000" dirty="0"/>
              <a:t>[2] </a:t>
            </a:r>
            <a:r>
              <a:rPr lang="en-US" sz="1000" dirty="0" err="1"/>
              <a:t>Vinck</a:t>
            </a:r>
            <a:r>
              <a:rPr lang="en-US" sz="1000" dirty="0"/>
              <a:t> et al. Sharing is Caring: Secure and Efficient Shared Memory Support for MVEEs, </a:t>
            </a:r>
            <a:r>
              <a:rPr lang="en-US" sz="1000" dirty="0" err="1"/>
              <a:t>EuroSys</a:t>
            </a:r>
            <a:r>
              <a:rPr lang="en-US" sz="1000" dirty="0"/>
              <a:t> 2022</a:t>
            </a:r>
            <a:endParaRPr lang="en-US" sz="1000" i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8723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PKU-based sandboxes for ERIM and XOM-Switch</a:t>
            </a:r>
          </a:p>
          <a:p>
            <a:pPr lvl="1"/>
            <a:r>
              <a:rPr lang="en-US" dirty="0"/>
              <a:t>ERIM’s sandbox implemented in </a:t>
            </a:r>
            <a:r>
              <a:rPr lang="en-US" b="1" dirty="0"/>
              <a:t>≈55 LOC </a:t>
            </a:r>
            <a:r>
              <a:rPr lang="en-US" dirty="0"/>
              <a:t>of C/C++ code</a:t>
            </a:r>
          </a:p>
          <a:p>
            <a:pPr lvl="1"/>
            <a:r>
              <a:rPr lang="en-US" dirty="0"/>
              <a:t>XOM-Switch’s sandbox implemented in </a:t>
            </a:r>
            <a:r>
              <a:rPr lang="en-US" b="1" dirty="0"/>
              <a:t>≈16 LOC </a:t>
            </a:r>
            <a:r>
              <a:rPr lang="en-US" dirty="0"/>
              <a:t>of C/C++ code</a:t>
            </a:r>
            <a:br>
              <a:rPr lang="en-US" dirty="0"/>
            </a:br>
            <a:endParaRPr lang="en-US" dirty="0">
              <a:cs typeface="Arial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Use Cases</a:t>
            </a:r>
            <a:endParaRPr lang="en-US" dirty="0">
              <a:cs typeface="Calibri Light"/>
            </a:endParaRPr>
          </a:p>
        </p:txBody>
      </p:sp>
      <p:pic>
        <p:nvPicPr>
          <p:cNvPr id="6" name="Content Placeholder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D324BDD2-B494-4F78-8321-C0238D90C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" r="18323"/>
          <a:stretch/>
        </p:blipFill>
        <p:spPr>
          <a:xfrm>
            <a:off x="10029829" y="-99382"/>
            <a:ext cx="2162172" cy="18926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3830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8F932307-5A75-4169-B45C-4DC460757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181" y="2315976"/>
            <a:ext cx="10031225" cy="26006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6A4B6-235D-4E82-B977-5562F549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280ED-49A6-4FEF-95D1-66861E26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954596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6A4B6-235D-4E82-B977-5562F549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280ED-49A6-4FEF-95D1-66861E26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Evaluation</a:t>
            </a:r>
            <a:endParaRPr lang="en-BE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6EF9A5D7-95DA-4DA7-82CC-57B7F4010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021" y="1838103"/>
            <a:ext cx="4782217" cy="32103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45BB54-E38D-44F1-B3C4-2FBC9000F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879" y="1838103"/>
            <a:ext cx="4682100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27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280ED-49A6-4FEF-95D1-66861E26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/>
              <a:t>Security Evaluation</a:t>
            </a:r>
            <a:endParaRPr lang="en-BE" dirty="0"/>
          </a:p>
        </p:txBody>
      </p:sp>
      <p:pic>
        <p:nvPicPr>
          <p:cNvPr id="14" name="Content Placeholder 13" descr="Table&#10;&#10;Description automatically generated">
            <a:extLst>
              <a:ext uri="{FF2B5EF4-FFF2-40B4-BE49-F238E27FC236}">
                <a16:creationId xmlns:a16="http://schemas.microsoft.com/office/drawing/2014/main" id="{D2A57424-4726-4007-9A10-372040D8E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2380" y="1656001"/>
            <a:ext cx="7066626" cy="4043464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6A4B6-235D-4E82-B977-5562F549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34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B6418-3B37-4FA7-9FBF-235933623FF1}"/>
              </a:ext>
            </a:extLst>
          </p:cNvPr>
          <p:cNvSpPr txBox="1"/>
          <p:nvPr/>
        </p:nvSpPr>
        <p:spPr>
          <a:xfrm>
            <a:off x="576000" y="5927474"/>
            <a:ext cx="6273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[21] </a:t>
            </a:r>
            <a:r>
              <a:rPr lang="fr-FR" sz="1000" dirty="0"/>
              <a:t>Connor et al.</a:t>
            </a:r>
            <a:r>
              <a:rPr lang="en-US" sz="1000" dirty="0"/>
              <a:t> PKU Pitfalls: Attacks on PKU-based Memory Isolation Systems, USENIX Security, 2020</a:t>
            </a:r>
            <a:endParaRPr lang="en-US" sz="1000" i="1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2322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280ED-49A6-4FEF-95D1-66861E260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/>
              <a:t>Comparison of PKU-based Sandboxes</a:t>
            </a:r>
            <a:endParaRPr lang="en-BE" dirty="0"/>
          </a:p>
        </p:txBody>
      </p:sp>
      <p:pic>
        <p:nvPicPr>
          <p:cNvPr id="14" name="Content Placeholder 13" descr="Table&#10;&#10;Description automatically generated">
            <a:extLst>
              <a:ext uri="{FF2B5EF4-FFF2-40B4-BE49-F238E27FC236}">
                <a16:creationId xmlns:a16="http://schemas.microsoft.com/office/drawing/2014/main" id="{B20A32C9-35FE-41E4-A3C5-72A84A9EE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415" y="2334827"/>
            <a:ext cx="8043169" cy="2645546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6A4B6-235D-4E82-B977-5562F549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912711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2E343-A157-428B-8482-FCC7E153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36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E2FCE-E3F2-4269-950D-499FD21B7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98" y="1656000"/>
            <a:ext cx="8647901" cy="4464000"/>
          </a:xfrm>
        </p:spPr>
        <p:txBody>
          <a:bodyPr>
            <a:normAutofit/>
          </a:bodyPr>
          <a:lstStyle/>
          <a:p>
            <a:r>
              <a:rPr lang="en-US" dirty="0"/>
              <a:t>Analysis of PKU-based sandboxing challenges</a:t>
            </a:r>
          </a:p>
          <a:p>
            <a:pPr lvl="1"/>
            <a:r>
              <a:rPr lang="en-US" dirty="0"/>
              <a:t>Known</a:t>
            </a:r>
            <a:r>
              <a:rPr lang="en-US" i="1" dirty="0"/>
              <a:t> </a:t>
            </a:r>
            <a:r>
              <a:rPr lang="en-US" dirty="0"/>
              <a:t>challenges</a:t>
            </a:r>
          </a:p>
          <a:p>
            <a:pPr lvl="1"/>
            <a:r>
              <a:rPr lang="en-US" dirty="0"/>
              <a:t>New challenges</a:t>
            </a:r>
          </a:p>
          <a:p>
            <a:r>
              <a:rPr lang="en-US" dirty="0"/>
              <a:t>Cerberus: A PKU-based sandboxing framework</a:t>
            </a:r>
          </a:p>
          <a:p>
            <a:r>
              <a:rPr lang="en-US" dirty="0"/>
              <a:t>Built sandboxes for ERIM and XOM-Switch</a:t>
            </a:r>
          </a:p>
          <a:p>
            <a:r>
              <a:rPr lang="en-US" dirty="0"/>
              <a:t>Evaluated the constructed sandboxes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E4ED4FE-93A0-4F0D-AFAA-7BCD076AA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533" y="0"/>
            <a:ext cx="2796467" cy="20973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E1208-46C1-4479-80CF-4FCDD2BC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635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Process-Level Isolation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2E6FAD2-0518-4892-96A9-DBBBC426D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490" y="3179308"/>
            <a:ext cx="3996000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Calibri"/>
              </a:rPr>
              <a:t>Enforced by the OS</a:t>
            </a:r>
          </a:p>
          <a:p>
            <a:r>
              <a:rPr lang="en-US" dirty="0">
                <a:latin typeface="Arial"/>
                <a:cs typeface="Calibri"/>
              </a:rPr>
              <a:t>Performance issues</a:t>
            </a:r>
          </a:p>
          <a:p>
            <a:r>
              <a:rPr lang="en-US" dirty="0">
                <a:latin typeface="Arial"/>
                <a:cs typeface="Calibri"/>
              </a:rPr>
              <a:t>Limited granularity</a:t>
            </a:r>
          </a:p>
        </p:txBody>
      </p:sp>
      <p:sp>
        <p:nvSpPr>
          <p:cNvPr id="13" name="Tijdelijke aanduiding voor dianummer 16">
            <a:extLst>
              <a:ext uri="{FF2B5EF4-FFF2-40B4-BE49-F238E27FC236}">
                <a16:creationId xmlns:a16="http://schemas.microsoft.com/office/drawing/2014/main" id="{E2DF673A-2D99-4B4F-A7AA-EACC89259844}"/>
              </a:ext>
            </a:extLst>
          </p:cNvPr>
          <p:cNvSpPr txBox="1">
            <a:spLocks/>
          </p:cNvSpPr>
          <p:nvPr/>
        </p:nvSpPr>
        <p:spPr>
          <a:xfrm>
            <a:off x="8195999" y="7820975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4</a:t>
            </a:r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9451616-A5B4-46D3-834D-546C4DF01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715" y="3172914"/>
            <a:ext cx="476317" cy="447738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E1180C3-DC4F-431A-9BFD-D89289D11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8288" y="4192640"/>
            <a:ext cx="542598" cy="49141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06A67F0C-3A1F-47AE-9790-817F99A27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766" y="3699128"/>
            <a:ext cx="542598" cy="49141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0F3BE97-3839-453B-B255-0B53C4E3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62" y="1979937"/>
            <a:ext cx="5962650" cy="3952875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95CCBA79-6B6F-4E4B-8FA2-58FDC161D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438" y="4825012"/>
            <a:ext cx="648000" cy="483831"/>
          </a:xfrm>
          <a:prstGeom prst="rect">
            <a:avLst/>
          </a:prstGeom>
        </p:spPr>
      </p:pic>
      <p:pic>
        <p:nvPicPr>
          <p:cNvPr id="19" name="Picture 18" descr="A person with a mustache&#10;&#10;Description automatically generated with medium confidence">
            <a:extLst>
              <a:ext uri="{FF2B5EF4-FFF2-40B4-BE49-F238E27FC236}">
                <a16:creationId xmlns:a16="http://schemas.microsoft.com/office/drawing/2014/main" id="{74B18565-0D04-33F8-6C80-D14BB0120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5532" y="-58384"/>
            <a:ext cx="2796468" cy="21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07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1E72D9-937B-409A-9B02-AE2C37066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" y="-2"/>
            <a:ext cx="12192001" cy="6858001"/>
          </a:xfrm>
          <a:prstGeom prst="rect">
            <a:avLst/>
          </a:prstGeom>
        </p:spPr>
      </p:pic>
      <p:sp>
        <p:nvSpPr>
          <p:cNvPr id="5" name="Ondertitel 8">
            <a:extLst>
              <a:ext uri="{FF2B5EF4-FFF2-40B4-BE49-F238E27FC236}">
                <a16:creationId xmlns:a16="http://schemas.microsoft.com/office/drawing/2014/main" id="{DEE47219-0FE7-4FA1-BD49-9EC3CB5B0CD2}"/>
              </a:ext>
            </a:extLst>
          </p:cNvPr>
          <p:cNvSpPr txBox="1">
            <a:spLocks/>
          </p:cNvSpPr>
          <p:nvPr/>
        </p:nvSpPr>
        <p:spPr>
          <a:xfrm>
            <a:off x="171455" y="5632485"/>
            <a:ext cx="7756303" cy="2651062"/>
          </a:xfrm>
          <a:prstGeom prst="rect">
            <a:avLst/>
          </a:prstGeom>
        </p:spPr>
        <p:txBody>
          <a:bodyPr>
            <a:noAutofit/>
          </a:bodyPr>
          <a:lstStyle>
            <a:lvl1pPr marL="411470" indent="-41147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891518" indent="-342891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4"/>
              </a:buBlip>
              <a:defRPr sz="216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371566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5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920192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6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2575496" indent="-38099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7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3017445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071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697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323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800" b="1" dirty="0">
                <a:solidFill>
                  <a:schemeClr val="bg1"/>
                </a:solidFill>
              </a:rPr>
              <a:t>Alexios Voulimeneas</a:t>
            </a:r>
            <a:br>
              <a:rPr lang="nl-NL" sz="1800" b="1" dirty="0">
                <a:solidFill>
                  <a:schemeClr val="bg1"/>
                </a:solidFill>
              </a:rPr>
            </a:br>
            <a:r>
              <a:rPr lang="nl-NL" sz="1800" b="1" dirty="0">
                <a:solidFill>
                  <a:schemeClr val="bg1"/>
                </a:solidFill>
              </a:rPr>
              <a:t>alex.voulimeneas@kuleuven.be</a:t>
            </a:r>
            <a:br>
              <a:rPr lang="nl-NL" sz="1800" b="1" dirty="0">
                <a:solidFill>
                  <a:schemeClr val="bg1"/>
                </a:solidFill>
              </a:rPr>
            </a:br>
            <a:r>
              <a:rPr lang="nl-NL" sz="1800" b="1" dirty="0">
                <a:solidFill>
                  <a:schemeClr val="bg1"/>
                </a:solidFill>
              </a:rPr>
              <a:t>twitter: @systemsgreek</a:t>
            </a:r>
          </a:p>
        </p:txBody>
      </p:sp>
      <p:sp>
        <p:nvSpPr>
          <p:cNvPr id="6" name="Ondertitel 8">
            <a:extLst>
              <a:ext uri="{FF2B5EF4-FFF2-40B4-BE49-F238E27FC236}">
                <a16:creationId xmlns:a16="http://schemas.microsoft.com/office/drawing/2014/main" id="{E607871D-8CEE-4800-A70E-D1C171F2BBFD}"/>
              </a:ext>
            </a:extLst>
          </p:cNvPr>
          <p:cNvSpPr txBox="1">
            <a:spLocks/>
          </p:cNvSpPr>
          <p:nvPr/>
        </p:nvSpPr>
        <p:spPr>
          <a:xfrm>
            <a:off x="714383" y="-14448"/>
            <a:ext cx="10729930" cy="1328738"/>
          </a:xfrm>
          <a:prstGeom prst="rect">
            <a:avLst/>
          </a:prstGeom>
        </p:spPr>
        <p:txBody>
          <a:bodyPr>
            <a:noAutofit/>
          </a:bodyPr>
          <a:lstStyle>
            <a:lvl1pPr marL="411470" indent="-41147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891518" indent="-342891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4"/>
              </a:buBlip>
              <a:defRPr sz="216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371566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5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920192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6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2575496" indent="-38099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7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3017445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071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697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323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l-NL" dirty="0">
                <a:solidFill>
                  <a:schemeClr val="bg1"/>
                </a:solidFill>
              </a:rPr>
              <a:t>Cerberus will be available soon!!!</a:t>
            </a:r>
            <a:br>
              <a:rPr lang="nl-NL" dirty="0">
                <a:solidFill>
                  <a:schemeClr val="bg1"/>
                </a:solidFill>
              </a:rPr>
            </a:br>
            <a:r>
              <a:rPr lang="nl-NL" sz="2800" b="1" dirty="0">
                <a:solidFill>
                  <a:schemeClr val="bg1"/>
                </a:solidFill>
              </a:rPr>
              <a:t>https://github.com/ku-leuven-msec/The-Cerberus-Project</a:t>
            </a:r>
          </a:p>
        </p:txBody>
      </p:sp>
      <p:sp>
        <p:nvSpPr>
          <p:cNvPr id="9" name="Ondertitel 8">
            <a:extLst>
              <a:ext uri="{FF2B5EF4-FFF2-40B4-BE49-F238E27FC236}">
                <a16:creationId xmlns:a16="http://schemas.microsoft.com/office/drawing/2014/main" id="{842A609E-BACE-4279-AFCD-45AE43EE5783}"/>
              </a:ext>
            </a:extLst>
          </p:cNvPr>
          <p:cNvSpPr txBox="1">
            <a:spLocks/>
          </p:cNvSpPr>
          <p:nvPr/>
        </p:nvSpPr>
        <p:spPr>
          <a:xfrm>
            <a:off x="10187015" y="6311976"/>
            <a:ext cx="2205018" cy="303140"/>
          </a:xfrm>
          <a:prstGeom prst="rect">
            <a:avLst/>
          </a:prstGeom>
        </p:spPr>
        <p:txBody>
          <a:bodyPr>
            <a:noAutofit/>
          </a:bodyPr>
          <a:lstStyle>
            <a:lvl1pPr marL="411470" indent="-41147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Char char="›"/>
              <a:defRPr sz="240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891518" indent="-342891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4"/>
              </a:buBlip>
              <a:defRPr sz="216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1371566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5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1920192" indent="-274313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1"/>
              </a:buClr>
              <a:buSzPct val="100000"/>
              <a:buFontTx/>
              <a:buBlip>
                <a:blip r:embed="rId6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  <a:lvl5pPr marL="2575496" indent="-380990" algn="l" defTabSz="548626" rtl="0" eaLnBrk="1" latinLnBrk="0" hangingPunct="1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100000"/>
              <a:buFontTx/>
              <a:buBlip>
                <a:blip r:embed="rId7"/>
              </a:buBlip>
              <a:defRPr sz="1920" b="0" i="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5pPr>
            <a:lvl6pPr marL="3017445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071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697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323" indent="-274313" algn="l" defTabSz="54862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200" dirty="0">
                <a:solidFill>
                  <a:schemeClr val="bg1"/>
                </a:solidFill>
              </a:rPr>
              <a:t>Figure from teeturtle.com</a:t>
            </a:r>
          </a:p>
        </p:txBody>
      </p:sp>
    </p:spTree>
    <p:extLst>
      <p:ext uri="{BB962C8B-B14F-4D97-AF65-F5344CB8AC3E}">
        <p14:creationId xmlns:p14="http://schemas.microsoft.com/office/powerpoint/2010/main" val="282959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5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/>
                <a:cs typeface="Calibri Light"/>
              </a:rPr>
              <a:t>In-Process Isolation</a:t>
            </a:r>
            <a:endParaRPr lang="en-US" dirty="0"/>
          </a:p>
        </p:txBody>
      </p:sp>
      <p:sp>
        <p:nvSpPr>
          <p:cNvPr id="13" name="Tijdelijke aanduiding voor dianummer 16">
            <a:extLst>
              <a:ext uri="{FF2B5EF4-FFF2-40B4-BE49-F238E27FC236}">
                <a16:creationId xmlns:a16="http://schemas.microsoft.com/office/drawing/2014/main" id="{E2DF673A-2D99-4B4F-A7AA-EACC89259844}"/>
              </a:ext>
            </a:extLst>
          </p:cNvPr>
          <p:cNvSpPr txBox="1">
            <a:spLocks/>
          </p:cNvSpPr>
          <p:nvPr/>
        </p:nvSpPr>
        <p:spPr>
          <a:xfrm>
            <a:off x="8195999" y="7820975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rgbClr val="FFFFFF"/>
                </a:solidFill>
              </a:rPr>
              <a:t>4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2EC3C8A-759D-4CF2-BA3D-0D87B1066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9653" y="3186112"/>
            <a:ext cx="6139125" cy="20645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Calibri"/>
              </a:rPr>
              <a:t>Avoids (most) performance issues</a:t>
            </a:r>
          </a:p>
          <a:p>
            <a:r>
              <a:rPr lang="en-US" dirty="0">
                <a:latin typeface="Arial"/>
                <a:cs typeface="Calibri"/>
              </a:rPr>
              <a:t>Fine-grained isolation</a:t>
            </a:r>
          </a:p>
          <a:p>
            <a:r>
              <a:rPr lang="en-US" dirty="0">
                <a:latin typeface="Arial"/>
                <a:cs typeface="Calibri"/>
              </a:rPr>
              <a:t>Not enforced by the OS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28E25748-1D07-4F28-83E3-D392F9A9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336" y="3186112"/>
            <a:ext cx="476317" cy="447738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7398AFDE-20FE-4948-BFBF-08A41381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2446" y="3692256"/>
            <a:ext cx="476317" cy="447738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37F8A095-1292-43A9-8AB0-8B0AFFEB6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604" y="4154728"/>
            <a:ext cx="542598" cy="49141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7D8F4A-E0FB-4933-87BE-DE1F03EFF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71" y="1978845"/>
            <a:ext cx="5962650" cy="3952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A84699-B52B-4B74-A2F6-38325E073EE7}"/>
              </a:ext>
            </a:extLst>
          </p:cNvPr>
          <p:cNvSpPr/>
          <p:nvPr/>
        </p:nvSpPr>
        <p:spPr>
          <a:xfrm>
            <a:off x="1266864" y="2243187"/>
            <a:ext cx="1385888" cy="350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32B2D17-78A5-421F-92DF-1A3F61E4D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438" y="4825012"/>
            <a:ext cx="648000" cy="483831"/>
          </a:xfrm>
          <a:prstGeom prst="rect">
            <a:avLst/>
          </a:prstGeom>
        </p:spPr>
      </p:pic>
      <p:pic>
        <p:nvPicPr>
          <p:cNvPr id="16" name="Picture 15" descr="A person standing in front of a chalkboard&#10;&#10;Description automatically generated with medium confidence">
            <a:extLst>
              <a:ext uri="{FF2B5EF4-FFF2-40B4-BE49-F238E27FC236}">
                <a16:creationId xmlns:a16="http://schemas.microsoft.com/office/drawing/2014/main" id="{69481BB6-FD85-CA2F-F1DA-B3F1D65B9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5532" y="-74486"/>
            <a:ext cx="2796468" cy="213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7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D0AF-AB78-4EAD-8D29-FEFB006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0739697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Calibri"/>
              </a:rPr>
              <a:t>Several techniques to enable in-process isolation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Calibri"/>
              </a:rPr>
              <a:t> OS abstractions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Calibri"/>
              </a:rPr>
              <a:t> Hardware virtualization support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Calibri"/>
              </a:rPr>
              <a:t> ARM memory domains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Calibri"/>
              </a:rPr>
              <a:t> Custom hardware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Calibri"/>
              </a:rPr>
              <a:t> Supervisor Mode Access Prevention (SMAP)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Calibri"/>
              </a:rPr>
              <a:t> </a:t>
            </a:r>
            <a:r>
              <a:rPr lang="en-US" b="1" dirty="0">
                <a:latin typeface="Arial"/>
                <a:cs typeface="Calibri"/>
              </a:rPr>
              <a:t>Memory Protection Keys for </a:t>
            </a:r>
            <a:r>
              <a:rPr lang="en-US" b="1" dirty="0" err="1">
                <a:latin typeface="Arial"/>
                <a:cs typeface="Calibri"/>
              </a:rPr>
              <a:t>Userspace</a:t>
            </a:r>
            <a:r>
              <a:rPr lang="en-US" b="1" dirty="0">
                <a:latin typeface="Arial"/>
                <a:cs typeface="Calibri"/>
              </a:rPr>
              <a:t> (PKU)</a:t>
            </a:r>
            <a:endParaRPr lang="en-US" b="1" dirty="0">
              <a:cs typeface="Arial" charset="0"/>
            </a:endParaRPr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54785"/>
            <a:ext cx="11041200" cy="1152000"/>
          </a:xfrm>
        </p:spPr>
        <p:txBody>
          <a:bodyPr/>
          <a:lstStyle/>
          <a:p>
            <a:r>
              <a:rPr lang="en-US" dirty="0">
                <a:latin typeface="Arial"/>
                <a:cs typeface="Calibri Light"/>
              </a:rPr>
              <a:t>In-Process Isolation (2)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4453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B5DF4285-11AC-497B-BAF4-4C4030CA0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7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8C082-909E-4A46-BE4D-C4245C6ED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anchor="ctr">
            <a:normAutofit/>
          </a:bodyPr>
          <a:lstStyle/>
          <a:p>
            <a:r>
              <a:rPr lang="en-US" dirty="0"/>
              <a:t>Memory Protection Keys for </a:t>
            </a:r>
            <a:r>
              <a:rPr lang="en-US" dirty="0" err="1"/>
              <a:t>Userspace</a:t>
            </a:r>
            <a:r>
              <a:rPr lang="en-US" dirty="0"/>
              <a:t> (PKU)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BD372B-E409-4919-9CAA-CD30D2320EBD}"/>
              </a:ext>
            </a:extLst>
          </p:cNvPr>
          <p:cNvSpPr/>
          <p:nvPr/>
        </p:nvSpPr>
        <p:spPr>
          <a:xfrm>
            <a:off x="5234253" y="1371588"/>
            <a:ext cx="1985962" cy="273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0B86345-80D9-4D73-9965-A552456F6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1" y="1470256"/>
            <a:ext cx="4381762" cy="4464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Available on recent Intel and AMD server and desktop CPUs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Tag memory pages with one of 16 available protection keys (</a:t>
            </a:r>
            <a:r>
              <a:rPr lang="en-US" sz="1600" b="1" dirty="0"/>
              <a:t>PKEYS</a:t>
            </a:r>
            <a:r>
              <a:rPr lang="en-US" sz="1600" dirty="0"/>
              <a:t>)</a:t>
            </a:r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00853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leuven" id="{FF367F05-A82D-4DB8-A117-442090F2275D}" vid="{8C6905D6-1440-4C9E-B6E6-EA2D65E0FA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22020</TotalTime>
  <Words>1972</Words>
  <Application>Microsoft Office PowerPoint</Application>
  <PresentationFormat>Widescreen</PresentationFormat>
  <Paragraphs>462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Gill Sans MT Regular</vt:lpstr>
      <vt:lpstr>LinLibertineT</vt:lpstr>
      <vt:lpstr>Wingdings</vt:lpstr>
      <vt:lpstr>Office Theme</vt:lpstr>
      <vt:lpstr>kuleuven</vt:lpstr>
      <vt:lpstr>PowerPoint Presentation</vt:lpstr>
      <vt:lpstr>PowerPoint Presentation</vt:lpstr>
      <vt:lpstr>Compartmentalization</vt:lpstr>
      <vt:lpstr>Compartmentalization</vt:lpstr>
      <vt:lpstr>Compartmentalization</vt:lpstr>
      <vt:lpstr>Process-Level Isolation</vt:lpstr>
      <vt:lpstr>In-Process Isolation</vt:lpstr>
      <vt:lpstr>In-Process Isolation (2)</vt:lpstr>
      <vt:lpstr>Memory Protection Keys for Userspace (PKU)</vt:lpstr>
      <vt:lpstr>Memory Protection Keys for Userspace (PKU)</vt:lpstr>
      <vt:lpstr>Memory Protection Keys for Userspace (PKU)</vt:lpstr>
      <vt:lpstr>Memory Protection Keys for Userspace (PKU)</vt:lpstr>
      <vt:lpstr>Memory Protection Keys for Userspace (PKU)</vt:lpstr>
      <vt:lpstr>Memory Protection Keys for Userspace (PKU)</vt:lpstr>
      <vt:lpstr>PKU-based Memory Isolation</vt:lpstr>
      <vt:lpstr>PKU-based Memory Isolation</vt:lpstr>
      <vt:lpstr>PKU is Not Secure (On its Own)</vt:lpstr>
      <vt:lpstr>ERIM/Hodor</vt:lpstr>
      <vt:lpstr>ERIM/Hodor</vt:lpstr>
      <vt:lpstr>ERIM/Hodor</vt:lpstr>
      <vt:lpstr>ERIM/Hodor</vt:lpstr>
      <vt:lpstr>Challenges of PKU-based Sandboxing</vt:lpstr>
      <vt:lpstr>Handling of Unsafe Instructions</vt:lpstr>
      <vt:lpstr>Handling of Unsafe Instructions</vt:lpstr>
      <vt:lpstr>PowerPoint Presentation</vt:lpstr>
      <vt:lpstr>PKU Pitfalls</vt:lpstr>
      <vt:lpstr>PKU Pitfalls (2)</vt:lpstr>
      <vt:lpstr>New PKU Pitfalls</vt:lpstr>
      <vt:lpstr>Vetted Unsafe Instruction Relocation</vt:lpstr>
      <vt:lpstr>Vetted Unsafe Instruction Relocation</vt:lpstr>
      <vt:lpstr>Vetted Unsafe Instruction Relocation</vt:lpstr>
      <vt:lpstr>Vetted Unsafe Instruction Relocation</vt:lpstr>
      <vt:lpstr>Incomplete Debug Register Update</vt:lpstr>
      <vt:lpstr>Incomplete Debug Register Update</vt:lpstr>
      <vt:lpstr>Incomplete Debug Register Update</vt:lpstr>
      <vt:lpstr>Incomplete Debug Register Update</vt:lpstr>
      <vt:lpstr>PowerPoint Presentation</vt:lpstr>
      <vt:lpstr>Cerberus’ Components</vt:lpstr>
      <vt:lpstr>Cerberus’ Components</vt:lpstr>
      <vt:lpstr>Cerberus’ Components</vt:lpstr>
      <vt:lpstr>Cerberus’ Components</vt:lpstr>
      <vt:lpstr>Cerberus’ Components</vt:lpstr>
      <vt:lpstr>Cerberus’ Components</vt:lpstr>
      <vt:lpstr>Cerberus’ Components</vt:lpstr>
      <vt:lpstr>Cerberus’ Components</vt:lpstr>
      <vt:lpstr>Basic PKU-based Sandbox</vt:lpstr>
      <vt:lpstr>Basic PKU-based Sandbox (2)</vt:lpstr>
      <vt:lpstr>Basic PKU-based Sandbox (3)</vt:lpstr>
      <vt:lpstr>Basic PKU-based Sandbox (4)</vt:lpstr>
      <vt:lpstr>Basic PKU-based Sandbox (5)</vt:lpstr>
      <vt:lpstr>The Cerberus APIs</vt:lpstr>
      <vt:lpstr>The Cerberus APIs (2)</vt:lpstr>
      <vt:lpstr>Implementation</vt:lpstr>
      <vt:lpstr>Use Cases</vt:lpstr>
      <vt:lpstr>Performance Evaluation</vt:lpstr>
      <vt:lpstr>Performance Evaluation</vt:lpstr>
      <vt:lpstr>Security Evaluation</vt:lpstr>
      <vt:lpstr>Comparison of PKU-based Sandboxes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Next Generation of Security Focused NVX Systems: Addressing limitations in N-Variant Execution</dc:title>
  <dc:creator>Alexios Voulimeneas</dc:creator>
  <cp:lastModifiedBy>Alexios Voulimeneas</cp:lastModifiedBy>
  <cp:revision>2806</cp:revision>
  <dcterms:created xsi:type="dcterms:W3CDTF">2020-05-18T09:43:06Z</dcterms:created>
  <dcterms:modified xsi:type="dcterms:W3CDTF">2022-05-09T16:38:27Z</dcterms:modified>
</cp:coreProperties>
</file>